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460" r:id="rId3"/>
    <p:sldId id="578" r:id="rId4"/>
    <p:sldId id="576" r:id="rId5"/>
    <p:sldId id="403" r:id="rId6"/>
    <p:sldId id="594" r:id="rId7"/>
    <p:sldId id="490" r:id="rId8"/>
    <p:sldId id="574" r:id="rId9"/>
    <p:sldId id="595" r:id="rId10"/>
    <p:sldId id="577" r:id="rId11"/>
    <p:sldId id="461" r:id="rId12"/>
    <p:sldId id="462" r:id="rId13"/>
    <p:sldId id="319" r:id="rId14"/>
    <p:sldId id="466" r:id="rId15"/>
    <p:sldId id="296" r:id="rId16"/>
    <p:sldId id="463" r:id="rId17"/>
    <p:sldId id="597" r:id="rId18"/>
    <p:sldId id="563" r:id="rId19"/>
    <p:sldId id="579" r:id="rId20"/>
    <p:sldId id="301" r:id="rId21"/>
    <p:sldId id="300" r:id="rId22"/>
    <p:sldId id="345" r:id="rId23"/>
    <p:sldId id="469" r:id="rId24"/>
    <p:sldId id="465" r:id="rId25"/>
    <p:sldId id="467" r:id="rId26"/>
    <p:sldId id="426" r:id="rId27"/>
    <p:sldId id="353" r:id="rId28"/>
    <p:sldId id="582" r:id="rId29"/>
    <p:sldId id="583" r:id="rId30"/>
    <p:sldId id="584" r:id="rId31"/>
    <p:sldId id="585" r:id="rId32"/>
    <p:sldId id="415" r:id="rId33"/>
    <p:sldId id="589" r:id="rId34"/>
    <p:sldId id="393" r:id="rId35"/>
    <p:sldId id="501" r:id="rId36"/>
    <p:sldId id="422" r:id="rId37"/>
    <p:sldId id="586" r:id="rId38"/>
    <p:sldId id="437" r:id="rId39"/>
    <p:sldId id="443" r:id="rId40"/>
    <p:sldId id="588" r:id="rId41"/>
    <p:sldId id="444" r:id="rId42"/>
    <p:sldId id="412" r:id="rId43"/>
    <p:sldId id="409" r:id="rId44"/>
    <p:sldId id="417" r:id="rId45"/>
    <p:sldId id="449" r:id="rId46"/>
    <p:sldId id="451" r:id="rId47"/>
    <p:sldId id="590" r:id="rId48"/>
    <p:sldId id="591" r:id="rId49"/>
    <p:sldId id="459" r:id="rId50"/>
    <p:sldId id="592" r:id="rId51"/>
    <p:sldId id="482" r:id="rId52"/>
    <p:sldId id="435" r:id="rId53"/>
    <p:sldId id="480" r:id="rId54"/>
    <p:sldId id="478" r:id="rId55"/>
    <p:sldId id="456" r:id="rId56"/>
    <p:sldId id="473" r:id="rId57"/>
    <p:sldId id="587" r:id="rId58"/>
    <p:sldId id="333" r:id="rId59"/>
    <p:sldId id="336" r:id="rId60"/>
    <p:sldId id="337" r:id="rId61"/>
    <p:sldId id="360" r:id="rId62"/>
    <p:sldId id="593" r:id="rId63"/>
    <p:sldId id="369" r:id="rId64"/>
    <p:sldId id="370" r:id="rId65"/>
    <p:sldId id="371" r:id="rId66"/>
    <p:sldId id="580" r:id="rId67"/>
    <p:sldId id="483" r:id="rId68"/>
    <p:sldId id="489" r:id="rId69"/>
    <p:sldId id="488" r:id="rId70"/>
    <p:sldId id="358" r:id="rId71"/>
    <p:sldId id="262" r:id="rId72"/>
    <p:sldId id="571" r:id="rId73"/>
    <p:sldId id="280" r:id="rId7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1pPr>
    <a:lvl2pPr marL="0" marR="0" indent="45718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2pPr>
    <a:lvl3pPr marL="0" marR="0" indent="914377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3pPr>
    <a:lvl4pPr marL="0" marR="0" indent="137156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4pPr>
    <a:lvl5pPr marL="0" marR="0" indent="182875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5pPr>
    <a:lvl6pPr marL="0" marR="0" indent="2285943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6pPr>
    <a:lvl7pPr marL="0" marR="0" indent="2743131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7pPr>
    <a:lvl8pPr marL="0" marR="0" indent="3200319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8pPr>
    <a:lvl9pPr marL="0" marR="0" indent="3657508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08A2"/>
    <a:srgbClr val="E25B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05"/>
    <p:restoredTop sz="97030"/>
  </p:normalViewPr>
  <p:slideViewPr>
    <p:cSldViewPr>
      <p:cViewPr varScale="1">
        <p:scale>
          <a:sx n="143" d="100"/>
          <a:sy n="143" d="100"/>
        </p:scale>
        <p:origin x="56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011940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14377" latinLnBrk="0">
      <a:defRPr sz="1200">
        <a:latin typeface="+mn-lt"/>
        <a:ea typeface="+mn-ea"/>
        <a:cs typeface="+mn-cs"/>
        <a:sym typeface="Calibri"/>
      </a:defRPr>
    </a:lvl1pPr>
    <a:lvl2pPr indent="228600" defTabSz="914377" latinLnBrk="0">
      <a:defRPr sz="1200">
        <a:latin typeface="+mn-lt"/>
        <a:ea typeface="+mn-ea"/>
        <a:cs typeface="+mn-cs"/>
        <a:sym typeface="Calibri"/>
      </a:defRPr>
    </a:lvl2pPr>
    <a:lvl3pPr indent="457200" defTabSz="914377" latinLnBrk="0">
      <a:defRPr sz="1200">
        <a:latin typeface="+mn-lt"/>
        <a:ea typeface="+mn-ea"/>
        <a:cs typeface="+mn-cs"/>
        <a:sym typeface="Calibri"/>
      </a:defRPr>
    </a:lvl3pPr>
    <a:lvl4pPr indent="685800" defTabSz="914377" latinLnBrk="0">
      <a:defRPr sz="1200">
        <a:latin typeface="+mn-lt"/>
        <a:ea typeface="+mn-ea"/>
        <a:cs typeface="+mn-cs"/>
        <a:sym typeface="Calibri"/>
      </a:defRPr>
    </a:lvl4pPr>
    <a:lvl5pPr indent="914400" defTabSz="914377" latinLnBrk="0">
      <a:defRPr sz="1200">
        <a:latin typeface="+mn-lt"/>
        <a:ea typeface="+mn-ea"/>
        <a:cs typeface="+mn-cs"/>
        <a:sym typeface="Calibri"/>
      </a:defRPr>
    </a:lvl5pPr>
    <a:lvl6pPr indent="1143000" defTabSz="914377" latinLnBrk="0">
      <a:defRPr sz="1200">
        <a:latin typeface="+mn-lt"/>
        <a:ea typeface="+mn-ea"/>
        <a:cs typeface="+mn-cs"/>
        <a:sym typeface="Calibri"/>
      </a:defRPr>
    </a:lvl6pPr>
    <a:lvl7pPr indent="1371600" defTabSz="914377" latinLnBrk="0">
      <a:defRPr sz="1200">
        <a:latin typeface="+mn-lt"/>
        <a:ea typeface="+mn-ea"/>
        <a:cs typeface="+mn-cs"/>
        <a:sym typeface="Calibri"/>
      </a:defRPr>
    </a:lvl7pPr>
    <a:lvl8pPr indent="1600200" defTabSz="914377" latinLnBrk="0">
      <a:defRPr sz="1200">
        <a:latin typeface="+mn-lt"/>
        <a:ea typeface="+mn-ea"/>
        <a:cs typeface="+mn-cs"/>
        <a:sym typeface="Calibri"/>
      </a:defRPr>
    </a:lvl8pPr>
    <a:lvl9pPr indent="1828800" defTabSz="914377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CAD vs CAE</a:t>
            </a:r>
          </a:p>
        </p:txBody>
      </p:sp>
    </p:spTree>
    <p:extLst>
      <p:ext uri="{BB962C8B-B14F-4D97-AF65-F5344CB8AC3E}">
        <p14:creationId xmlns:p14="http://schemas.microsoft.com/office/powerpoint/2010/main" val="3933254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6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200" dirty="0">
                <a:effectLst/>
                <a:latin typeface="+mn-lt"/>
                <a:ea typeface="+mn-ea"/>
                <a:cs typeface="+mn-cs"/>
                <a:sym typeface="Calibri"/>
              </a:rPr>
              <a:t>General process chain of product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5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00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717"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37233781" indent="-36784994" defTabSz="914717"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448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8975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1346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179515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buFont typeface="Times New Roman" pitchFamily="18" charset="0"/>
              <a:buNone/>
            </a:pPr>
            <a:fld id="{94707CBE-CB96-4EB9-95B7-D69434C01A99}" type="slidenum">
              <a:rPr lang="en-US" altLang="en-US" sz="1200"/>
              <a:pPr>
                <a:buFont typeface="Times New Roman" pitchFamily="18" charset="0"/>
                <a:buNone/>
              </a:pPr>
              <a:t>26</a:t>
            </a:fld>
            <a:endParaRPr lang="en-US" alt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EC5536-9E95-442B-9F99-A3391699E2F9}" type="slidenum">
              <a:rPr lang="de-DE" altLang="zh-CN"/>
              <a:pPr/>
              <a:t>36</a:t>
            </a:fld>
            <a:endParaRPr lang="de-DE" altLang="zh-CN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/>
              <a:t>Konstruktion eines Fl</a:t>
            </a:r>
            <a:r>
              <a:rPr lang="de-DE" altLang="zh-CN">
                <a:latin typeface="Verdana"/>
              </a:rPr>
              <a:t>ä</a:t>
            </a:r>
            <a:r>
              <a:rPr lang="de-DE" altLang="zh-CN"/>
              <a:t>chenpunkts mit Hilfe von de-Casteljau:</a:t>
            </a:r>
          </a:p>
          <a:p>
            <a:r>
              <a:rPr lang="de-DE" altLang="zh-CN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Def.:</a:t>
            </a:r>
            <a:r>
              <a:rPr lang="de-DE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	Die Fläche heißt </a:t>
            </a:r>
            <a:r>
              <a:rPr lang="de-DE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Bézier-Fläche </a:t>
            </a:r>
            <a:r>
              <a:rPr lang="de-DE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vom Grad (m,n) mit den Kontrollpunkten b00,…,bnm</a:t>
            </a:r>
            <a:endParaRPr lang="de-DE" altLang="zh-CN" u="sng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26446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A7F0C4-E819-4436-A7FA-C0D2B9A9D76B}" type="slidenum">
              <a:rPr lang="ar-SA" altLang="en-US"/>
              <a:pPr/>
              <a:t>38</a:t>
            </a:fld>
            <a:endParaRPr lang="en-US" altLang="en-US"/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29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7FFAD4-9FB0-4EC2-BA6F-047CC56AF4DB}" type="slidenum">
              <a:rPr lang="ar-SA" altLang="en-US"/>
              <a:pPr/>
              <a:t>39</a:t>
            </a:fld>
            <a:endParaRPr lang="en-US" alt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9350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064BB0-C666-45B5-BFCF-80495A40431B}" type="slidenum">
              <a:rPr lang="ar-SA" altLang="en-US"/>
              <a:pPr/>
              <a:t>41</a:t>
            </a:fld>
            <a:endParaRPr lang="en-US" altLang="en-US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811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070600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4136F1-C6B2-4835-81E2-951EE8FD29B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8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Pengepala Seks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juk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ms-MY" altLang="ja-JP"/>
              <a:t>Klik untuk mengedit gaya tajuk Induk</a:t>
            </a:r>
            <a:endParaRPr kumimoji="1" lang="ja-JP" altLang="en-US"/>
          </a:p>
        </p:txBody>
      </p:sp>
      <p:sp>
        <p:nvSpPr>
          <p:cNvPr id="3" name="Ruang Letak Teks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ms-MY" altLang="ja-JP"/>
              <a:t>Klik untuk mengedit gaya teks Induk</a:t>
            </a:r>
          </a:p>
        </p:txBody>
      </p:sp>
      <p:sp>
        <p:nvSpPr>
          <p:cNvPr id="4" name="Ruang Letak Tarikh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8D6F-7332-4748-8B0E-3E1D5141ED00}" type="datetimeFigureOut">
              <a:rPr lang="en-MY" smtClean="0"/>
              <a:t>14/08/2020</a:t>
            </a:fld>
            <a:endParaRPr lang="en-MY"/>
          </a:p>
        </p:txBody>
      </p:sp>
      <p:sp>
        <p:nvSpPr>
          <p:cNvPr id="5" name="Ruang Letak Penga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Ruang Letak Nombor Slaid 5"/>
          <p:cNvSpPr>
            <a:spLocks noGrp="1"/>
          </p:cNvSpPr>
          <p:nvPr>
            <p:ph type="sldNum" sz="quarter" idx="12"/>
          </p:nvPr>
        </p:nvSpPr>
        <p:spPr>
          <a:xfrm>
            <a:off x="11078728" y="6400413"/>
            <a:ext cx="275073" cy="276999"/>
          </a:xfrm>
        </p:spPr>
        <p:txBody>
          <a:bodyPr/>
          <a:lstStyle/>
          <a:p>
            <a:fld id="{BE4A9167-4D4A-4152-B1A7-93359C71DD4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96029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8728" y="6400413"/>
            <a:ext cx="275073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DAB25-C9E5-4A9A-A326-520524ED23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61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07327" y="6333738"/>
            <a:ext cx="275073" cy="276999"/>
          </a:xfrm>
        </p:spPr>
        <p:txBody>
          <a:bodyPr/>
          <a:lstStyle>
            <a:lvl1pPr>
              <a:defRPr/>
            </a:lvl1pPr>
          </a:lstStyle>
          <a:p>
            <a:fld id="{CF9D9BCE-A752-487C-AC63-A6CF696098A3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680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ajuk dan Kandu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ju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s-MY" altLang="ja-JP"/>
              <a:t>Klik untuk mengedit gaya tajuk Induk</a:t>
            </a:r>
            <a:endParaRPr kumimoji="1" lang="ja-JP" altLang="en-US"/>
          </a:p>
        </p:txBody>
      </p:sp>
      <p:sp>
        <p:nvSpPr>
          <p:cNvPr id="3" name="Ruang Letak Kandungan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ms-MY" altLang="ja-JP"/>
              <a:t>Klik untuk mengedit gaya teks Induk</a:t>
            </a:r>
          </a:p>
          <a:p>
            <a:pPr lvl="1"/>
            <a:r>
              <a:rPr kumimoji="1" lang="ms-MY" altLang="ja-JP"/>
              <a:t>Aras kedua</a:t>
            </a:r>
          </a:p>
          <a:p>
            <a:pPr lvl="2"/>
            <a:r>
              <a:rPr kumimoji="1" lang="ms-MY" altLang="ja-JP"/>
              <a:t>Aras ketiga</a:t>
            </a:r>
          </a:p>
          <a:p>
            <a:pPr lvl="3"/>
            <a:r>
              <a:rPr kumimoji="1" lang="ms-MY" altLang="ja-JP"/>
              <a:t>Aras keempat</a:t>
            </a:r>
          </a:p>
          <a:p>
            <a:pPr lvl="4"/>
            <a:r>
              <a:rPr kumimoji="1" lang="ms-MY" altLang="ja-JP"/>
              <a:t>Aras kelima</a:t>
            </a:r>
            <a:endParaRPr kumimoji="1" lang="ja-JP" altLang="en-US"/>
          </a:p>
        </p:txBody>
      </p:sp>
      <p:sp>
        <p:nvSpPr>
          <p:cNvPr id="4" name="Ruang Letak Tarikh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8D6F-7332-4748-8B0E-3E1D5141ED00}" type="datetimeFigureOut">
              <a:rPr lang="en-MY" smtClean="0"/>
              <a:t>14/08/2020</a:t>
            </a:fld>
            <a:endParaRPr lang="en-MY"/>
          </a:p>
        </p:txBody>
      </p:sp>
      <p:sp>
        <p:nvSpPr>
          <p:cNvPr id="5" name="Ruang Letak Penga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Ruang Letak Nombor Slaid 5"/>
          <p:cNvSpPr>
            <a:spLocks noGrp="1"/>
          </p:cNvSpPr>
          <p:nvPr>
            <p:ph type="sldNum" sz="quarter" idx="12"/>
          </p:nvPr>
        </p:nvSpPr>
        <p:spPr>
          <a:xfrm>
            <a:off x="11078728" y="6400413"/>
            <a:ext cx="275073" cy="276999"/>
          </a:xfrm>
        </p:spPr>
        <p:txBody>
          <a:bodyPr/>
          <a:lstStyle/>
          <a:p>
            <a:fld id="{BE4A9167-4D4A-4152-B1A7-93359C71DD4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052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914377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  <p:sldLayoutId id="2147483664" r:id="rId12"/>
    <p:sldLayoutId id="2147483665" r:id="rId13"/>
    <p:sldLayoutId id="2147483666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189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377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565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754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5943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131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319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508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ciencedirect.com/science/journal/00457825/199/5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7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sol.com/multiphysics/mesh-refinement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GjSdI9lxpy8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bodydesign.com/gallery/2013/04/exclusive-daf-xf-design-story/13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kogawa-u.ac.jp/~iasu2016/pdf/iaSU2016_proceedings_117.pdf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gif"/><Relationship Id="rId7" Type="http://schemas.openxmlformats.org/officeDocument/2006/relationships/image" Target="../media/image19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10" Type="http://schemas.openxmlformats.org/officeDocument/2006/relationships/image" Target="../media/image22.png"/><Relationship Id="rId4" Type="http://schemas.openxmlformats.org/officeDocument/2006/relationships/image" Target="../media/image16.gif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A55A82-C3DD-3441-A5B1-B13893C1B916}"/>
              </a:ext>
            </a:extLst>
          </p:cNvPr>
          <p:cNvGrpSpPr/>
          <p:nvPr/>
        </p:nvGrpSpPr>
        <p:grpSpPr>
          <a:xfrm>
            <a:off x="129546" y="512067"/>
            <a:ext cx="11932907" cy="5833865"/>
            <a:chOff x="129546" y="512067"/>
            <a:chExt cx="11932907" cy="58338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9A0374-518E-AE48-B524-F00F39B13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6" y="512067"/>
              <a:ext cx="11932907" cy="5833865"/>
            </a:xfrm>
            <a:prstGeom prst="rect">
              <a:avLst/>
            </a:prstGeom>
          </p:spPr>
        </p:pic>
        <p:pic>
          <p:nvPicPr>
            <p:cNvPr id="114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990600"/>
              <a:ext cx="1447994" cy="1066800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2246314" y="3700760"/>
            <a:ext cx="7659687" cy="1168400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ea"/>
              </a:rPr>
              <a:t>CAGD: History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2246314" y="2067223"/>
            <a:ext cx="6135687" cy="16335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Picture 2" descr="Spline Ship Body Plan">
            <a:extLst>
              <a:ext uri="{FF2B5EF4-FFF2-40B4-BE49-F238E27FC236}">
                <a16:creationId xmlns:a16="http://schemas.microsoft.com/office/drawing/2014/main" id="{60447CDF-35F9-4646-BB24-98976B510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2" y="260518"/>
            <a:ext cx="5875482" cy="58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3758B8-493B-A04A-8242-36DA6B0658BC}"/>
              </a:ext>
            </a:extLst>
          </p:cNvPr>
          <p:cNvSpPr/>
          <p:nvPr/>
        </p:nvSpPr>
        <p:spPr>
          <a:xfrm>
            <a:off x="533400" y="6196980"/>
            <a:ext cx="11925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n-lt"/>
              </a:rPr>
              <a:t>1700s; A ship’s body plan comprised of superimposed construction geometry. </a:t>
            </a:r>
          </a:p>
        </p:txBody>
      </p:sp>
    </p:spTree>
    <p:extLst>
      <p:ext uri="{BB962C8B-B14F-4D97-AF65-F5344CB8AC3E}">
        <p14:creationId xmlns:p14="http://schemas.microsoft.com/office/powerpoint/2010/main" val="57823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415048" y="279041"/>
            <a:ext cx="9144001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lang="en-US" sz="4400" b="0" dirty="0">
                <a:latin typeface="+mn-lt"/>
              </a:rPr>
              <a:t>Ducks &amp; Mechanical splines</a:t>
            </a:r>
            <a:endParaRPr sz="4400" b="0" dirty="0">
              <a:latin typeface="+mn-lt"/>
            </a:endParaRPr>
          </a:p>
        </p:txBody>
      </p:sp>
      <p:pic>
        <p:nvPicPr>
          <p:cNvPr id="6" name="Picture 2" descr="http://alatown.com.s30748.gridserver.com/wp-content/uploads/2000/01/03-spline.jpg">
            <a:extLst>
              <a:ext uri="{FF2B5EF4-FFF2-40B4-BE49-F238E27FC236}">
                <a16:creationId xmlns:a16="http://schemas.microsoft.com/office/drawing/2014/main" id="{9102AD9E-1076-324D-938C-4927DE5A6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1" y="2786441"/>
            <a:ext cx="4508899" cy="300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21AD7-B13E-7B4E-9821-D0570F440A15}"/>
              </a:ext>
            </a:extLst>
          </p:cNvPr>
          <p:cNvSpPr/>
          <p:nvPr/>
        </p:nvSpPr>
        <p:spPr>
          <a:xfrm>
            <a:off x="8153400" y="1034400"/>
            <a:ext cx="38501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/>
              <a:t>Hooked weights, called “ducks,” accurately traces a spline.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ja-JP" sz="2800" dirty="0"/>
              <a:t>Schoenberg *1946: polynomial spline of order k ≈ </a:t>
            </a:r>
            <a:r>
              <a:rPr kumimoji="1" lang="en-GB" altLang="ja-JP" sz="2800" b="1" dirty="0"/>
              <a:t>Minimum Energy Curve (MEC)</a:t>
            </a:r>
            <a:endParaRPr kumimoji="1" lang="en-GB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E5ACCC1-23F4-6E4F-99EF-BA73C4665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12" y="952548"/>
            <a:ext cx="3191846" cy="317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uang Letak Kandungan 2">
            <a:extLst>
              <a:ext uri="{FF2B5EF4-FFF2-40B4-BE49-F238E27FC236}">
                <a16:creationId xmlns:a16="http://schemas.microsoft.com/office/drawing/2014/main" id="{4AFC7B29-E95C-B344-A9D8-53D5E95AE8C2}"/>
              </a:ext>
            </a:extLst>
          </p:cNvPr>
          <p:cNvSpPr txBox="1">
            <a:spLocks/>
          </p:cNvSpPr>
          <p:nvPr/>
        </p:nvSpPr>
        <p:spPr>
          <a:xfrm>
            <a:off x="4979975" y="5600199"/>
            <a:ext cx="6346850" cy="610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endParaRPr kumimoji="1" lang="en-GB" altLang="ja-JP" dirty="0"/>
          </a:p>
          <a:p>
            <a:pPr hangingPunct="1"/>
            <a:endParaRPr kumimoji="1" lang="en-GB" altLang="ja-JP" dirty="0"/>
          </a:p>
          <a:p>
            <a:pPr hangingPunct="1"/>
            <a:endParaRPr kumimoji="1" lang="en-GB" altLang="ja-JP" dirty="0"/>
          </a:p>
          <a:p>
            <a:pPr hangingPunct="1"/>
            <a:endParaRPr kumimoji="1" lang="en-GB" altLang="ja-JP" dirty="0"/>
          </a:p>
          <a:p>
            <a:pPr hangingPunct="1"/>
            <a:endParaRPr kumimoji="1" lang="en-GB" altLang="ja-JP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F89214B-0CC1-5149-BCD4-1D472AAD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57" y="4925302"/>
            <a:ext cx="3607027" cy="82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79DCB2-624D-DE4F-A8F3-2B4BE4FA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202" y="4802773"/>
            <a:ext cx="3124553" cy="89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 descr="page2image411760672">
            <a:extLst>
              <a:ext uri="{FF2B5EF4-FFF2-40B4-BE49-F238E27FC236}">
                <a16:creationId xmlns:a16="http://schemas.microsoft.com/office/drawing/2014/main" id="{448AB4DF-6B80-3E4C-AD99-B9478BFA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915259"/>
            <a:ext cx="4333312" cy="173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4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igure 11: Conics">
            <a:extLst>
              <a:ext uri="{FF2B5EF4-FFF2-40B4-BE49-F238E27FC236}">
                <a16:creationId xmlns:a16="http://schemas.microsoft.com/office/drawing/2014/main" id="{08151466-E1AC-1A44-807F-E0075ADA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63041"/>
            <a:ext cx="4981033" cy="29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itle 1"/>
          <p:cNvSpPr txBox="1"/>
          <p:nvPr/>
        </p:nvSpPr>
        <p:spPr>
          <a:xfrm>
            <a:off x="304800" y="351012"/>
            <a:ext cx="9144001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lang="en-US" sz="4400" b="0" dirty="0">
                <a:latin typeface="+mn-lt"/>
              </a:rPr>
              <a:t>French curves</a:t>
            </a:r>
            <a:endParaRPr sz="4400" b="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CC971-26A9-E14A-90E4-6F1EF3EB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04720"/>
            <a:ext cx="3712711" cy="246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6A72F1-F0AC-1B4B-8D47-742AA7682885}"/>
              </a:ext>
            </a:extLst>
          </p:cNvPr>
          <p:cNvSpPr/>
          <p:nvPr/>
        </p:nvSpPr>
        <p:spPr>
          <a:xfrm>
            <a:off x="5739129" y="1064020"/>
            <a:ext cx="622427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Set of French Curves devised by the German </a:t>
            </a:r>
            <a:r>
              <a:rPr lang="en-US" sz="2800" dirty="0" err="1"/>
              <a:t>kinematician</a:t>
            </a:r>
            <a:r>
              <a:rPr lang="en-US" sz="2800" dirty="0"/>
              <a:t> and geometer Ludwig </a:t>
            </a:r>
            <a:r>
              <a:rPr lang="en-US" sz="2800" dirty="0" err="1"/>
              <a:t>Burmester</a:t>
            </a:r>
            <a:r>
              <a:rPr lang="en-US" sz="2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The shapes are segments of </a:t>
            </a:r>
            <a:r>
              <a:rPr lang="en-MY" sz="2800" dirty="0" err="1"/>
              <a:t>clothoid</a:t>
            </a:r>
            <a:r>
              <a:rPr lang="en-MY" sz="2800" dirty="0"/>
              <a:t> curves &amp; conic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Conic sections: e.g. aircraft design (</a:t>
            </a:r>
            <a:r>
              <a:rPr lang="en-MY" sz="2800" dirty="0" err="1"/>
              <a:t>Consurf</a:t>
            </a:r>
            <a:r>
              <a:rPr lang="en-MY" sz="2800" dirty="0"/>
              <a:t> for British Aircraft Corporation developed by A.A. Ball used birational cubic)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7CAE2-AF3F-4241-B287-C52FC629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58" y="1104720"/>
            <a:ext cx="1580114" cy="15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2" descr="http://www.hahlbrock.de/pics/content/projekte/architektur-messebau/korkskulptur/ksf6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997" y="4009668"/>
            <a:ext cx="3452324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 descr="http://www.es-engineering.co.uk/live/wp-content/uploads/2012/01/cnc-milling-top-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153777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8" descr="http://www.efunda.com/processes/machining/images/mill/millCNCaxes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09634"/>
            <a:ext cx="5562600" cy="554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3E0FA72-0530-3340-885F-80AF975AD322}"/>
              </a:ext>
            </a:extLst>
          </p:cNvPr>
          <p:cNvSpPr txBox="1"/>
          <p:nvPr/>
        </p:nvSpPr>
        <p:spPr>
          <a:xfrm>
            <a:off x="114301" y="257532"/>
            <a:ext cx="10591800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sz="4400" b="0" dirty="0">
                <a:latin typeface="+mn-lt"/>
              </a:rPr>
              <a:t>CAGD Precursor: Numerical Controls (1950s)</a:t>
            </a:r>
            <a:endParaRPr sz="4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82715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5841-3509-F148-B678-D12FF86D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303"/>
            <a:ext cx="10515600" cy="1325563"/>
          </a:xfrm>
        </p:spPr>
        <p:txBody>
          <a:bodyPr/>
          <a:lstStyle/>
          <a:p>
            <a:r>
              <a:rPr lang="en-US" dirty="0"/>
              <a:t>CAGD Precursor (past and present): Automobile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157BA-3E5D-814B-B127-19E8A3A5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7580">
            <a:off x="381000" y="2322786"/>
            <a:ext cx="4264025" cy="248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19C370-9A07-BF43-A82E-805673C84A09}"/>
              </a:ext>
            </a:extLst>
          </p:cNvPr>
          <p:cNvSpPr/>
          <p:nvPr/>
        </p:nvSpPr>
        <p:spPr>
          <a:xfrm>
            <a:off x="4876800" y="2286000"/>
            <a:ext cx="7162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Citroën’s</a:t>
            </a:r>
            <a:r>
              <a:rPr lang="en-US" dirty="0"/>
              <a:t> DS 19 was introduced at the 1955 at the Paris Motor Show.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Within the first 15 minutes of the show, 743 orders were received.</a:t>
            </a:r>
          </a:p>
        </p:txBody>
      </p:sp>
    </p:spTree>
    <p:extLst>
      <p:ext uri="{BB962C8B-B14F-4D97-AF65-F5344CB8AC3E}">
        <p14:creationId xmlns:p14="http://schemas.microsoft.com/office/powerpoint/2010/main" val="31712401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838200" y="122238"/>
            <a:ext cx="10515600" cy="1325563"/>
          </a:xfrm>
        </p:spPr>
        <p:txBody>
          <a:bodyPr/>
          <a:lstStyle/>
          <a:p>
            <a:r>
              <a:rPr lang="en-US" dirty="0"/>
              <a:t>CAGD Precursor (new): </a:t>
            </a:r>
            <a:r>
              <a:rPr lang="en-US" altLang="en-US" dirty="0"/>
              <a:t>Animations/VR/AR</a:t>
            </a:r>
          </a:p>
        </p:txBody>
      </p:sp>
      <p:pic>
        <p:nvPicPr>
          <p:cNvPr id="12291" name="Picture 2" descr="http://images1.wikia.nocookie.net/__cb20121001155826/memoryalpha/en/images/a/a9/Rhythm_%26_Hues_current_company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1447801"/>
            <a:ext cx="42862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5" descr="http://newseastwest.com/wp-content/uploads/2012/12/Life-of-Pi-po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3429000"/>
            <a:ext cx="235743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7" descr="X-Men Days of Future Past po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638550"/>
            <a:ext cx="20955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0231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1371600" y="287535"/>
            <a:ext cx="9144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dirty="0"/>
              <a:t>Timeline of </a:t>
            </a:r>
            <a:r>
              <a:rPr lang="en-US" dirty="0">
                <a:solidFill>
                  <a:srgbClr val="FF0000"/>
                </a:solidFill>
              </a:rPr>
              <a:t>flexible</a:t>
            </a:r>
            <a:r>
              <a:rPr lang="en-US" dirty="0"/>
              <a:t> curves/surfaces</a:t>
            </a:r>
            <a:endParaRPr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94D8906-B8D5-A841-BEE3-918EF435B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934"/>
            <a:ext cx="11306946" cy="58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5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1371600" y="287535"/>
            <a:ext cx="9144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dirty="0"/>
              <a:t>Interlude: T-Splines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39C7F-157A-A844-9275-ED07E2B2C0F9}"/>
              </a:ext>
            </a:extLst>
          </p:cNvPr>
          <p:cNvSpPr/>
          <p:nvPr/>
        </p:nvSpPr>
        <p:spPr>
          <a:xfrm>
            <a:off x="5562600" y="6396335"/>
            <a:ext cx="6564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b="1" dirty="0">
                <a:solidFill>
                  <a:schemeClr val="tx1"/>
                </a:solidFill>
                <a:latin typeface="+mn-lt"/>
              </a:rPr>
              <a:t>M.T </a:t>
            </a:r>
            <a:r>
              <a:rPr lang="en-MY" sz="1200" b="1" dirty="0" err="1">
                <a:solidFill>
                  <a:schemeClr val="tx1"/>
                </a:solidFill>
                <a:latin typeface="+mn-lt"/>
              </a:rPr>
              <a:t>Sederberg</a:t>
            </a:r>
            <a:r>
              <a:rPr lang="en-MY" sz="1200" b="1" dirty="0">
                <a:solidFill>
                  <a:schemeClr val="tx1"/>
                </a:solidFill>
                <a:latin typeface="+mn-lt"/>
              </a:rPr>
              <a:t>, T.W. </a:t>
            </a:r>
            <a:r>
              <a:rPr lang="en-MY" sz="1200" b="1" dirty="0" err="1">
                <a:solidFill>
                  <a:schemeClr val="tx1"/>
                </a:solidFill>
                <a:latin typeface="+mn-lt"/>
              </a:rPr>
              <a:t>Sederberg,</a:t>
            </a:r>
            <a:r>
              <a:rPr lang="en-MY" sz="1200" b="1" dirty="0" err="1"/>
              <a:t>T</a:t>
            </a:r>
            <a:r>
              <a:rPr lang="en-MY" sz="1200" b="1" dirty="0"/>
              <a:t>-Splines: A Technology for Marine Design with Minimal Control Points.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970618-E91F-544A-BB1F-F5F8AE2B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933866"/>
            <a:ext cx="4839724" cy="539958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A775C05-036C-2A44-AD57-0637B1EE8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" y="1295400"/>
            <a:ext cx="6896450" cy="33940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B4B815-8B37-DE4D-A1FD-221ADCBABA50}"/>
              </a:ext>
            </a:extLst>
          </p:cNvPr>
          <p:cNvSpPr/>
          <p:nvPr/>
        </p:nvSpPr>
        <p:spPr>
          <a:xfrm>
            <a:off x="203489" y="4689464"/>
            <a:ext cx="6564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b="1" dirty="0" err="1"/>
              <a:t>Bazilevs</a:t>
            </a:r>
            <a:r>
              <a:rPr lang="en-MY" sz="1200" b="1" dirty="0"/>
              <a:t> et al, </a:t>
            </a:r>
            <a:r>
              <a:rPr lang="en-MY" sz="1200" b="1" dirty="0" err="1"/>
              <a:t>Isogeometric</a:t>
            </a:r>
            <a:r>
              <a:rPr lang="en-MY" sz="1200" b="1" dirty="0"/>
              <a:t> analysis using T-spline, </a:t>
            </a:r>
            <a:r>
              <a:rPr lang="en-MY" sz="1200" b="1" dirty="0">
                <a:hlinkClick r:id="rId4" tooltip="Go to table of contents for this volume/issue"/>
              </a:rPr>
              <a:t>Vol. 199, Issues 5–8</a:t>
            </a:r>
            <a:r>
              <a:rPr lang="en-MY" sz="1200" b="1" dirty="0"/>
              <a:t>, 2010, Pages 229-263</a:t>
            </a:r>
          </a:p>
        </p:txBody>
      </p:sp>
    </p:spTree>
    <p:extLst>
      <p:ext uri="{BB962C8B-B14F-4D97-AF65-F5344CB8AC3E}">
        <p14:creationId xmlns:p14="http://schemas.microsoft.com/office/powerpoint/2010/main" val="11923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Bezier Curves!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397764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Mathematics of shapes</a:t>
            </a: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0ABADCA-69FB-2040-AFBA-BE6C09FD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r="3915" b="-1"/>
          <a:stretch/>
        </p:blipFill>
        <p:spPr bwMode="auto">
          <a:xfrm>
            <a:off x="20" y="10"/>
            <a:ext cx="74431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5938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12CD-06F7-4F43-A1A0-8AA7B5B9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representation, which is suitable?</a:t>
            </a:r>
          </a:p>
        </p:txBody>
      </p:sp>
      <p:sp>
        <p:nvSpPr>
          <p:cNvPr id="6" name="AutoShape 4" descr="http://pages.cs.wisc.edu/~deboor/pix/isopic.jpg">
            <a:extLst>
              <a:ext uri="{FF2B5EF4-FFF2-40B4-BE49-F238E27FC236}">
                <a16:creationId xmlns:a16="http://schemas.microsoft.com/office/drawing/2014/main" id="{472883BD-109E-2A4D-AEA2-86E9B1F7F4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E207E72B-787E-3549-A5E6-51F98F1A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6141627" cy="2722113"/>
          </a:xfrm>
          <a:prstGeom prst="rect">
            <a:avLst/>
          </a:prstGeom>
        </p:spPr>
      </p:pic>
      <p:pic>
        <p:nvPicPr>
          <p:cNvPr id="4098" name="Picture 2" descr="Equation of a Straight Line - Maths GCSE Revision">
            <a:extLst>
              <a:ext uri="{FF2B5EF4-FFF2-40B4-BE49-F238E27FC236}">
                <a16:creationId xmlns:a16="http://schemas.microsoft.com/office/drawing/2014/main" id="{55CFA261-B2C8-D74B-BCA6-1AB99BEC0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15" y="2057401"/>
            <a:ext cx="3512319" cy="251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24847-2FFE-7142-BBD0-56E3FFB8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4571224"/>
            <a:ext cx="2000250" cy="20116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2BDD3-CCCB-2341-A8FA-B779C79C6A4F}"/>
              </a:ext>
            </a:extLst>
          </p:cNvPr>
          <p:cNvSpPr/>
          <p:nvPr/>
        </p:nvSpPr>
        <p:spPr>
          <a:xfrm>
            <a:off x="7557084" y="5992141"/>
            <a:ext cx="1561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x^2 + y^2 + z^2 =10</a:t>
            </a:r>
          </a:p>
        </p:txBody>
      </p:sp>
      <p:pic>
        <p:nvPicPr>
          <p:cNvPr id="8" name="Picture 7" descr="A picture containing flying, kite, airplane, person&#10;&#10;Description automatically generated">
            <a:extLst>
              <a:ext uri="{FF2B5EF4-FFF2-40B4-BE49-F238E27FC236}">
                <a16:creationId xmlns:a16="http://schemas.microsoft.com/office/drawing/2014/main" id="{9D9AE49C-4DFC-4E4A-A81C-89EEA4002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20" y="1280952"/>
            <a:ext cx="1409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62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"/>
          <p:cNvGrpSpPr/>
          <p:nvPr/>
        </p:nvGrpSpPr>
        <p:grpSpPr>
          <a:xfrm>
            <a:off x="-1" y="1066800"/>
            <a:ext cx="4996554" cy="1152959"/>
            <a:chOff x="0" y="0"/>
            <a:chExt cx="4996552" cy="1152958"/>
          </a:xfrm>
        </p:grpSpPr>
        <p:sp>
          <p:nvSpPr>
            <p:cNvPr id="117" name="Rectangle 2"/>
            <p:cNvSpPr/>
            <p:nvPr/>
          </p:nvSpPr>
          <p:spPr>
            <a:xfrm flipH="1">
              <a:off x="-1" y="166678"/>
              <a:ext cx="4191989" cy="81835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23" name="Group 3"/>
            <p:cNvGrpSpPr/>
            <p:nvPr/>
          </p:nvGrpSpPr>
          <p:grpSpPr>
            <a:xfrm>
              <a:off x="4191985" y="-1"/>
              <a:ext cx="804568" cy="1152960"/>
              <a:chOff x="0" y="0"/>
              <a:chExt cx="804566" cy="1152958"/>
            </a:xfrm>
          </p:grpSpPr>
          <p:grpSp>
            <p:nvGrpSpPr>
              <p:cNvPr id="121" name="Group 4"/>
              <p:cNvGrpSpPr/>
              <p:nvPr/>
            </p:nvGrpSpPr>
            <p:grpSpPr>
              <a:xfrm>
                <a:off x="0" y="0"/>
                <a:ext cx="804567" cy="1152959"/>
                <a:chOff x="0" y="0"/>
                <a:chExt cx="804566" cy="1152958"/>
              </a:xfrm>
            </p:grpSpPr>
            <p:sp>
              <p:nvSpPr>
                <p:cNvPr id="118" name="Freeform 11"/>
                <p:cNvSpPr/>
                <p:nvPr/>
              </p:nvSpPr>
              <p:spPr>
                <a:xfrm flipH="1">
                  <a:off x="0" y="166677"/>
                  <a:ext cx="402284" cy="986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17922"/>
                      </a:lnTo>
                      <a:lnTo>
                        <a:pt x="21600" y="0"/>
                      </a:lnTo>
                      <a:lnTo>
                        <a:pt x="0" y="3733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4">
                    <a:alpha val="9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19" name="Freeform 12"/>
                <p:cNvSpPr/>
                <p:nvPr/>
              </p:nvSpPr>
              <p:spPr>
                <a:xfrm flipH="1">
                  <a:off x="402283" y="166677"/>
                  <a:ext cx="402284" cy="9862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17922"/>
                      </a:lnTo>
                      <a:lnTo>
                        <a:pt x="0" y="0"/>
                      </a:lnTo>
                      <a:lnTo>
                        <a:pt x="21600" y="3733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accent4">
                    <a:alpha val="81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20" name="Freeform 13"/>
                <p:cNvSpPr/>
                <p:nvPr/>
              </p:nvSpPr>
              <p:spPr>
                <a:xfrm flipH="1">
                  <a:off x="1" y="0"/>
                  <a:ext cx="804566" cy="337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lnTo>
                        <a:pt x="0" y="10680"/>
                      </a:lnTo>
                      <a:lnTo>
                        <a:pt x="10800" y="0"/>
                      </a:lnTo>
                      <a:lnTo>
                        <a:pt x="21600" y="1068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solidFill>
                    <a:srgbClr val="FFE699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22" name="TextBox 5"/>
              <p:cNvSpPr txBox="1"/>
              <p:nvPr/>
            </p:nvSpPr>
            <p:spPr>
              <a:xfrm>
                <a:off x="418846" y="459644"/>
                <a:ext cx="358414" cy="637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Fira Sans Bold"/>
                    <a:ea typeface="Fira Sans Bold"/>
                    <a:cs typeface="Fira Sans Bold"/>
                    <a:sym typeface="Fira Sans Bold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132" name="Group 9"/>
          <p:cNvGrpSpPr/>
          <p:nvPr/>
        </p:nvGrpSpPr>
        <p:grpSpPr>
          <a:xfrm>
            <a:off x="-1" y="2418289"/>
            <a:ext cx="5735356" cy="1155467"/>
            <a:chOff x="0" y="0"/>
            <a:chExt cx="5735355" cy="1155466"/>
          </a:xfrm>
        </p:grpSpPr>
        <p:sp>
          <p:nvSpPr>
            <p:cNvPr id="125" name="Rectangle 10"/>
            <p:cNvSpPr/>
            <p:nvPr/>
          </p:nvSpPr>
          <p:spPr>
            <a:xfrm flipH="1">
              <a:off x="0" y="171692"/>
              <a:ext cx="4996556" cy="818353"/>
            </a:xfrm>
            <a:prstGeom prst="rect">
              <a:avLst/>
            </a:prstGeom>
            <a:solidFill>
              <a:srgbClr val="B2D2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1" name="Group 11"/>
            <p:cNvGrpSpPr/>
            <p:nvPr/>
          </p:nvGrpSpPr>
          <p:grpSpPr>
            <a:xfrm>
              <a:off x="4930788" y="0"/>
              <a:ext cx="804568" cy="1155467"/>
              <a:chOff x="0" y="0"/>
              <a:chExt cx="804566" cy="1155466"/>
            </a:xfrm>
          </p:grpSpPr>
          <p:grpSp>
            <p:nvGrpSpPr>
              <p:cNvPr id="129" name="Group 12"/>
              <p:cNvGrpSpPr/>
              <p:nvPr/>
            </p:nvGrpSpPr>
            <p:grpSpPr>
              <a:xfrm>
                <a:off x="0" y="0"/>
                <a:ext cx="804567" cy="1155467"/>
                <a:chOff x="0" y="0"/>
                <a:chExt cx="804566" cy="1155466"/>
              </a:xfrm>
            </p:grpSpPr>
            <p:sp>
              <p:nvSpPr>
                <p:cNvPr id="126" name="Freeform 9"/>
                <p:cNvSpPr/>
                <p:nvPr/>
              </p:nvSpPr>
              <p:spPr>
                <a:xfrm flipH="1">
                  <a:off x="0" y="169186"/>
                  <a:ext cx="402284" cy="9862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17922"/>
                      </a:lnTo>
                      <a:lnTo>
                        <a:pt x="21600" y="0"/>
                      </a:lnTo>
                      <a:lnTo>
                        <a:pt x="0" y="3678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B2D235">
                    <a:alpha val="9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27" name="Freeform 10"/>
                <p:cNvSpPr/>
                <p:nvPr/>
              </p:nvSpPr>
              <p:spPr>
                <a:xfrm flipH="1">
                  <a:off x="402283" y="169186"/>
                  <a:ext cx="402284" cy="9862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17922"/>
                      </a:lnTo>
                      <a:lnTo>
                        <a:pt x="0" y="0"/>
                      </a:lnTo>
                      <a:lnTo>
                        <a:pt x="21600" y="3678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B2D235">
                    <a:alpha val="81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28" name="Freeform 13"/>
                <p:cNvSpPr/>
                <p:nvPr/>
              </p:nvSpPr>
              <p:spPr>
                <a:xfrm flipH="1">
                  <a:off x="1" y="0"/>
                  <a:ext cx="804566" cy="337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lnTo>
                        <a:pt x="0" y="10680"/>
                      </a:lnTo>
                      <a:lnTo>
                        <a:pt x="10800" y="0"/>
                      </a:lnTo>
                      <a:lnTo>
                        <a:pt x="21600" y="1068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solidFill>
                  <a:srgbClr val="B2D23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30" name="TextBox 13"/>
              <p:cNvSpPr txBox="1"/>
              <p:nvPr/>
            </p:nvSpPr>
            <p:spPr>
              <a:xfrm>
                <a:off x="429577" y="473935"/>
                <a:ext cx="358414" cy="637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Fira Sans Bold"/>
                    <a:ea typeface="Fira Sans Bold"/>
                    <a:cs typeface="Fira Sans Bold"/>
                    <a:sym typeface="Fira Sans Bold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grpSp>
        <p:nvGrpSpPr>
          <p:cNvPr id="140" name="Group 17"/>
          <p:cNvGrpSpPr/>
          <p:nvPr/>
        </p:nvGrpSpPr>
        <p:grpSpPr>
          <a:xfrm>
            <a:off x="0" y="3786006"/>
            <a:ext cx="6382966" cy="1140580"/>
            <a:chOff x="0" y="0"/>
            <a:chExt cx="6382964" cy="1140579"/>
          </a:xfrm>
        </p:grpSpPr>
        <p:sp>
          <p:nvSpPr>
            <p:cNvPr id="133" name="Rectangle 18"/>
            <p:cNvSpPr/>
            <p:nvPr/>
          </p:nvSpPr>
          <p:spPr>
            <a:xfrm flipH="1">
              <a:off x="-1" y="170587"/>
              <a:ext cx="5604559" cy="799404"/>
            </a:xfrm>
            <a:prstGeom prst="rect">
              <a:avLst/>
            </a:prstGeom>
            <a:solidFill>
              <a:srgbClr val="F23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9" name="Group 19"/>
            <p:cNvGrpSpPr/>
            <p:nvPr/>
          </p:nvGrpSpPr>
          <p:grpSpPr>
            <a:xfrm>
              <a:off x="5578397" y="0"/>
              <a:ext cx="804568" cy="1140580"/>
              <a:chOff x="0" y="0"/>
              <a:chExt cx="804566" cy="1140579"/>
            </a:xfrm>
          </p:grpSpPr>
          <p:grpSp>
            <p:nvGrpSpPr>
              <p:cNvPr id="137" name="Group 20"/>
              <p:cNvGrpSpPr/>
              <p:nvPr/>
            </p:nvGrpSpPr>
            <p:grpSpPr>
              <a:xfrm>
                <a:off x="0" y="0"/>
                <a:ext cx="804567" cy="1140580"/>
                <a:chOff x="0" y="0"/>
                <a:chExt cx="804566" cy="1140579"/>
              </a:xfrm>
            </p:grpSpPr>
            <p:sp>
              <p:nvSpPr>
                <p:cNvPr id="134" name="Freeform 7"/>
                <p:cNvSpPr/>
                <p:nvPr/>
              </p:nvSpPr>
              <p:spPr>
                <a:xfrm flipH="1">
                  <a:off x="0" y="168081"/>
                  <a:ext cx="402284" cy="972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17870"/>
                      </a:lnTo>
                      <a:lnTo>
                        <a:pt x="21600" y="0"/>
                      </a:lnTo>
                      <a:lnTo>
                        <a:pt x="0" y="3786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23B48">
                    <a:alpha val="9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5" name="Freeform 8"/>
                <p:cNvSpPr/>
                <p:nvPr/>
              </p:nvSpPr>
              <p:spPr>
                <a:xfrm flipH="1">
                  <a:off x="402283" y="168081"/>
                  <a:ext cx="402284" cy="972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17870"/>
                      </a:lnTo>
                      <a:lnTo>
                        <a:pt x="0" y="0"/>
                      </a:lnTo>
                      <a:lnTo>
                        <a:pt x="21600" y="3786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F23B48">
                    <a:alpha val="81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36" name="Freeform 13"/>
                <p:cNvSpPr/>
                <p:nvPr/>
              </p:nvSpPr>
              <p:spPr>
                <a:xfrm flipH="1">
                  <a:off x="1" y="0"/>
                  <a:ext cx="804566" cy="337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lnTo>
                        <a:pt x="0" y="10680"/>
                      </a:lnTo>
                      <a:lnTo>
                        <a:pt x="10800" y="0"/>
                      </a:lnTo>
                      <a:lnTo>
                        <a:pt x="21600" y="1068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solidFill>
                  <a:srgbClr val="F23B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138" name="TextBox 21"/>
              <p:cNvSpPr txBox="1"/>
              <p:nvPr/>
            </p:nvSpPr>
            <p:spPr>
              <a:xfrm>
                <a:off x="418848" y="471525"/>
                <a:ext cx="358413" cy="637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Fira Sans Bold"/>
                    <a:ea typeface="Fira Sans Bold"/>
                    <a:cs typeface="Fira Sans Bold"/>
                    <a:sym typeface="Fira Sans Bold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sp>
        <p:nvSpPr>
          <p:cNvPr id="141" name="TextBox 43"/>
          <p:cNvSpPr txBox="1"/>
          <p:nvPr/>
        </p:nvSpPr>
        <p:spPr>
          <a:xfrm>
            <a:off x="8136080" y="1406258"/>
            <a:ext cx="3107063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Computer- Aided X</a:t>
            </a:r>
            <a:endParaRPr dirty="0"/>
          </a:p>
        </p:txBody>
      </p:sp>
      <p:sp>
        <p:nvSpPr>
          <p:cNvPr id="142" name="TextBox 44"/>
          <p:cNvSpPr txBox="1"/>
          <p:nvPr/>
        </p:nvSpPr>
        <p:spPr>
          <a:xfrm>
            <a:off x="8162853" y="4120330"/>
            <a:ext cx="366719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Extension to surfaces</a:t>
            </a:r>
            <a:endParaRPr dirty="0"/>
          </a:p>
        </p:txBody>
      </p:sp>
      <p:sp>
        <p:nvSpPr>
          <p:cNvPr id="143" name="TextBox 46"/>
          <p:cNvSpPr txBox="1"/>
          <p:nvPr/>
        </p:nvSpPr>
        <p:spPr>
          <a:xfrm>
            <a:off x="228600" y="1448626"/>
            <a:ext cx="36582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/>
            </a:lvl1pPr>
          </a:lstStyle>
          <a:p>
            <a:pPr algn="r"/>
            <a:r>
              <a:rPr lang="en-US" dirty="0"/>
              <a:t>History of CAGD: Past &amp; Present</a:t>
            </a:r>
            <a:endParaRPr dirty="0"/>
          </a:p>
        </p:txBody>
      </p:sp>
      <p:sp>
        <p:nvSpPr>
          <p:cNvPr id="144" name="TextBox 47"/>
          <p:cNvSpPr txBox="1"/>
          <p:nvPr/>
        </p:nvSpPr>
        <p:spPr>
          <a:xfrm>
            <a:off x="228599" y="2741952"/>
            <a:ext cx="47021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2000"/>
            </a:pPr>
            <a:r>
              <a:rPr lang="en-US" dirty="0"/>
              <a:t>Bezier &amp; B-Splines</a:t>
            </a:r>
            <a:endParaRPr dirty="0"/>
          </a:p>
        </p:txBody>
      </p:sp>
      <p:sp>
        <p:nvSpPr>
          <p:cNvPr id="145" name="TextBox 48"/>
          <p:cNvSpPr txBox="1"/>
          <p:nvPr/>
        </p:nvSpPr>
        <p:spPr>
          <a:xfrm>
            <a:off x="228600" y="4181993"/>
            <a:ext cx="528340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/>
            </a:lvl1pPr>
          </a:lstStyle>
          <a:p>
            <a:pPr algn="r"/>
            <a:r>
              <a:rPr lang="en-US" dirty="0"/>
              <a:t>Various Kind of Surfaces</a:t>
            </a:r>
            <a:endParaRPr dirty="0"/>
          </a:p>
        </p:txBody>
      </p:sp>
      <p:sp>
        <p:nvSpPr>
          <p:cNvPr id="146" name="Title 1"/>
          <p:cNvSpPr txBox="1"/>
          <p:nvPr/>
        </p:nvSpPr>
        <p:spPr>
          <a:xfrm>
            <a:off x="1519518" y="417689"/>
            <a:ext cx="9144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dirty="0"/>
              <a:t>Table of Content</a:t>
            </a:r>
            <a:endParaRPr dirty="0"/>
          </a:p>
        </p:txBody>
      </p:sp>
      <p:sp>
        <p:nvSpPr>
          <p:cNvPr id="147" name="TextBox 52"/>
          <p:cNvSpPr txBox="1">
            <a:spLocks noGrp="1"/>
          </p:cNvSpPr>
          <p:nvPr>
            <p:ph type="sldNum" sz="quarter" idx="4294967295"/>
          </p:nvPr>
        </p:nvSpPr>
        <p:spPr>
          <a:xfrm>
            <a:off x="946841" y="5805857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1400">
                <a:solidFill>
                  <a:srgbClr val="595959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940"/>
          <p:cNvSpPr/>
          <p:nvPr/>
        </p:nvSpPr>
        <p:spPr>
          <a:xfrm>
            <a:off x="10993318" y="5856310"/>
            <a:ext cx="276599" cy="184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8847" y="15749"/>
                </a:moveTo>
                <a:lnTo>
                  <a:pt x="2701" y="15749"/>
                </a:lnTo>
                <a:lnTo>
                  <a:pt x="2701" y="1346"/>
                </a:lnTo>
                <a:lnTo>
                  <a:pt x="18847" y="1346"/>
                </a:lnTo>
                <a:cubicBezTo>
                  <a:pt x="18847" y="1346"/>
                  <a:pt x="18847" y="15749"/>
                  <a:pt x="18847" y="15749"/>
                </a:cubicBezTo>
                <a:close/>
                <a:moveTo>
                  <a:pt x="0" y="20510"/>
                </a:moveTo>
                <a:cubicBezTo>
                  <a:pt x="0" y="20510"/>
                  <a:pt x="-26" y="21600"/>
                  <a:pt x="1603" y="21600"/>
                </a:cubicBezTo>
                <a:cubicBezTo>
                  <a:pt x="2568" y="21600"/>
                  <a:pt x="6216" y="21600"/>
                  <a:pt x="9032" y="21600"/>
                </a:cubicBezTo>
                <a:cubicBezTo>
                  <a:pt x="9032" y="21600"/>
                  <a:pt x="10576" y="21600"/>
                  <a:pt x="12515" y="21600"/>
                </a:cubicBezTo>
                <a:cubicBezTo>
                  <a:pt x="15331" y="21600"/>
                  <a:pt x="18979" y="21600"/>
                  <a:pt x="19943" y="21600"/>
                </a:cubicBezTo>
                <a:cubicBezTo>
                  <a:pt x="21574" y="21600"/>
                  <a:pt x="21547" y="20510"/>
                  <a:pt x="21547" y="20510"/>
                </a:cubicBezTo>
                <a:lnTo>
                  <a:pt x="19418" y="16436"/>
                </a:lnTo>
                <a:cubicBezTo>
                  <a:pt x="19512" y="16224"/>
                  <a:pt x="19569" y="15977"/>
                  <a:pt x="19569" y="15711"/>
                </a:cubicBezTo>
                <a:lnTo>
                  <a:pt x="19569" y="1384"/>
                </a:lnTo>
                <a:cubicBezTo>
                  <a:pt x="19569" y="621"/>
                  <a:pt x="19123" y="0"/>
                  <a:pt x="18571" y="0"/>
                </a:cubicBezTo>
                <a:lnTo>
                  <a:pt x="2977" y="0"/>
                </a:lnTo>
                <a:cubicBezTo>
                  <a:pt x="2425" y="0"/>
                  <a:pt x="1979" y="621"/>
                  <a:pt x="1979" y="1384"/>
                </a:cubicBezTo>
                <a:lnTo>
                  <a:pt x="1979" y="15711"/>
                </a:lnTo>
                <a:cubicBezTo>
                  <a:pt x="1979" y="15978"/>
                  <a:pt x="2035" y="16224"/>
                  <a:pt x="2129" y="16436"/>
                </a:cubicBezTo>
                <a:cubicBezTo>
                  <a:pt x="2129" y="16436"/>
                  <a:pt x="0" y="20510"/>
                  <a:pt x="0" y="2051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377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51" name="Group 55"/>
          <p:cNvGrpSpPr/>
          <p:nvPr/>
        </p:nvGrpSpPr>
        <p:grpSpPr>
          <a:xfrm>
            <a:off x="5243624" y="1221913"/>
            <a:ext cx="2592662" cy="753412"/>
            <a:chOff x="34099" y="0"/>
            <a:chExt cx="2592660" cy="753410"/>
          </a:xfrm>
        </p:grpSpPr>
        <p:sp>
          <p:nvSpPr>
            <p:cNvPr id="149" name="Shape 2175"/>
            <p:cNvSpPr/>
            <p:nvPr/>
          </p:nvSpPr>
          <p:spPr>
            <a:xfrm flipV="1">
              <a:off x="2617228" y="0"/>
              <a:ext cx="1" cy="75341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0" name="Shape 2176"/>
            <p:cNvSpPr/>
            <p:nvPr/>
          </p:nvSpPr>
          <p:spPr>
            <a:xfrm flipH="1" flipV="1">
              <a:off x="34099" y="388484"/>
              <a:ext cx="2592661" cy="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54" name="Group 58"/>
          <p:cNvGrpSpPr/>
          <p:nvPr/>
        </p:nvGrpSpPr>
        <p:grpSpPr>
          <a:xfrm>
            <a:off x="6006767" y="2773409"/>
            <a:ext cx="1836279" cy="453440"/>
            <a:chOff x="34099" y="0"/>
            <a:chExt cx="1836278" cy="453438"/>
          </a:xfrm>
        </p:grpSpPr>
        <p:sp>
          <p:nvSpPr>
            <p:cNvPr id="152" name="Shape 2175"/>
            <p:cNvSpPr/>
            <p:nvPr/>
          </p:nvSpPr>
          <p:spPr>
            <a:xfrm flipV="1">
              <a:off x="1863616" y="0"/>
              <a:ext cx="1" cy="453439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3" name="Shape 2176"/>
            <p:cNvSpPr/>
            <p:nvPr/>
          </p:nvSpPr>
          <p:spPr>
            <a:xfrm flipH="1" flipV="1">
              <a:off x="34099" y="233808"/>
              <a:ext cx="1836279" cy="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57" name="Group 61"/>
          <p:cNvGrpSpPr/>
          <p:nvPr/>
        </p:nvGrpSpPr>
        <p:grpSpPr>
          <a:xfrm>
            <a:off x="6659467" y="4147240"/>
            <a:ext cx="1183580" cy="453440"/>
            <a:chOff x="34099" y="0"/>
            <a:chExt cx="1183579" cy="453438"/>
          </a:xfrm>
        </p:grpSpPr>
        <p:sp>
          <p:nvSpPr>
            <p:cNvPr id="155" name="Shape 2175"/>
            <p:cNvSpPr/>
            <p:nvPr/>
          </p:nvSpPr>
          <p:spPr>
            <a:xfrm flipV="1">
              <a:off x="1213308" y="0"/>
              <a:ext cx="1" cy="453439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6" name="Shape 2176"/>
            <p:cNvSpPr/>
            <p:nvPr/>
          </p:nvSpPr>
          <p:spPr>
            <a:xfrm flipH="1" flipV="1">
              <a:off x="34099" y="233808"/>
              <a:ext cx="1183580" cy="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58" name="TextBox 67"/>
          <p:cNvSpPr txBox="1"/>
          <p:nvPr/>
        </p:nvSpPr>
        <p:spPr>
          <a:xfrm>
            <a:off x="8136080" y="2806797"/>
            <a:ext cx="341954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25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dirty="0"/>
              <a:t>de facto of curve design</a:t>
            </a:r>
            <a:endParaRPr dirty="0"/>
          </a:p>
        </p:txBody>
      </p:sp>
      <p:grpSp>
        <p:nvGrpSpPr>
          <p:cNvPr id="44" name="Group 17">
            <a:extLst>
              <a:ext uri="{FF2B5EF4-FFF2-40B4-BE49-F238E27FC236}">
                <a16:creationId xmlns:a16="http://schemas.microsoft.com/office/drawing/2014/main" id="{37E8F8A9-483A-1444-B33A-DFCF202F9ADA}"/>
              </a:ext>
            </a:extLst>
          </p:cNvPr>
          <p:cNvGrpSpPr/>
          <p:nvPr/>
        </p:nvGrpSpPr>
        <p:grpSpPr>
          <a:xfrm>
            <a:off x="-1" y="5184020"/>
            <a:ext cx="7086599" cy="1140580"/>
            <a:chOff x="0" y="0"/>
            <a:chExt cx="6382964" cy="1140579"/>
          </a:xfrm>
        </p:grpSpPr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C08FD5B1-F28A-694C-9DBA-53E0F81265AF}"/>
                </a:ext>
              </a:extLst>
            </p:cNvPr>
            <p:cNvSpPr/>
            <p:nvPr/>
          </p:nvSpPr>
          <p:spPr>
            <a:xfrm flipH="1">
              <a:off x="-1" y="170587"/>
              <a:ext cx="5604559" cy="799404"/>
            </a:xfrm>
            <a:prstGeom prst="rect">
              <a:avLst/>
            </a:prstGeom>
            <a:solidFill>
              <a:srgbClr val="F23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46" name="Group 19">
              <a:extLst>
                <a:ext uri="{FF2B5EF4-FFF2-40B4-BE49-F238E27FC236}">
                  <a16:creationId xmlns:a16="http://schemas.microsoft.com/office/drawing/2014/main" id="{D19C080B-B314-854C-B36A-A2451EC1D929}"/>
                </a:ext>
              </a:extLst>
            </p:cNvPr>
            <p:cNvGrpSpPr/>
            <p:nvPr/>
          </p:nvGrpSpPr>
          <p:grpSpPr>
            <a:xfrm>
              <a:off x="5578397" y="0"/>
              <a:ext cx="804568" cy="1140580"/>
              <a:chOff x="0" y="0"/>
              <a:chExt cx="804566" cy="1140579"/>
            </a:xfrm>
          </p:grpSpPr>
          <p:grpSp>
            <p:nvGrpSpPr>
              <p:cNvPr id="47" name="Group 20">
                <a:extLst>
                  <a:ext uri="{FF2B5EF4-FFF2-40B4-BE49-F238E27FC236}">
                    <a16:creationId xmlns:a16="http://schemas.microsoft.com/office/drawing/2014/main" id="{1EC8BA15-3602-714B-BDBD-31855C067AA2}"/>
                  </a:ext>
                </a:extLst>
              </p:cNvPr>
              <p:cNvGrpSpPr/>
              <p:nvPr/>
            </p:nvGrpSpPr>
            <p:grpSpPr>
              <a:xfrm>
                <a:off x="0" y="0"/>
                <a:ext cx="804567" cy="1140580"/>
                <a:chOff x="0" y="0"/>
                <a:chExt cx="804566" cy="1140579"/>
              </a:xfrm>
            </p:grpSpPr>
            <p:sp>
              <p:nvSpPr>
                <p:cNvPr id="49" name="Freeform 7">
                  <a:extLst>
                    <a:ext uri="{FF2B5EF4-FFF2-40B4-BE49-F238E27FC236}">
                      <a16:creationId xmlns:a16="http://schemas.microsoft.com/office/drawing/2014/main" id="{C0750B93-B1CE-D44A-A9E9-8978F8031500}"/>
                    </a:ext>
                  </a:extLst>
                </p:cNvPr>
                <p:cNvSpPr/>
                <p:nvPr/>
              </p:nvSpPr>
              <p:spPr>
                <a:xfrm flipH="1">
                  <a:off x="0" y="168081"/>
                  <a:ext cx="402284" cy="972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17870"/>
                      </a:lnTo>
                      <a:lnTo>
                        <a:pt x="21600" y="0"/>
                      </a:lnTo>
                      <a:lnTo>
                        <a:pt x="0" y="3786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23B48">
                    <a:alpha val="9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0" name="Freeform 8">
                  <a:extLst>
                    <a:ext uri="{FF2B5EF4-FFF2-40B4-BE49-F238E27FC236}">
                      <a16:creationId xmlns:a16="http://schemas.microsoft.com/office/drawing/2014/main" id="{B7C0066B-B449-7044-BCF6-95FE7CAD600D}"/>
                    </a:ext>
                  </a:extLst>
                </p:cNvPr>
                <p:cNvSpPr/>
                <p:nvPr/>
              </p:nvSpPr>
              <p:spPr>
                <a:xfrm flipH="1">
                  <a:off x="402283" y="168081"/>
                  <a:ext cx="402284" cy="9724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17870"/>
                      </a:lnTo>
                      <a:lnTo>
                        <a:pt x="0" y="0"/>
                      </a:lnTo>
                      <a:lnTo>
                        <a:pt x="21600" y="3786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F23B48">
                    <a:alpha val="81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558A8E21-4F4F-D340-AC16-9859EEC6C572}"/>
                    </a:ext>
                  </a:extLst>
                </p:cNvPr>
                <p:cNvSpPr/>
                <p:nvPr/>
              </p:nvSpPr>
              <p:spPr>
                <a:xfrm flipH="1">
                  <a:off x="1" y="0"/>
                  <a:ext cx="804566" cy="337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lnTo>
                        <a:pt x="0" y="10680"/>
                      </a:lnTo>
                      <a:lnTo>
                        <a:pt x="10800" y="0"/>
                      </a:lnTo>
                      <a:lnTo>
                        <a:pt x="21600" y="10680"/>
                      </a:lnTo>
                      <a:lnTo>
                        <a:pt x="10800" y="21600"/>
                      </a:lnTo>
                      <a:close/>
                    </a:path>
                  </a:pathLst>
                </a:custGeom>
                <a:solidFill>
                  <a:srgbClr val="F23B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18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48" name="TextBox 21">
                <a:extLst>
                  <a:ext uri="{FF2B5EF4-FFF2-40B4-BE49-F238E27FC236}">
                    <a16:creationId xmlns:a16="http://schemas.microsoft.com/office/drawing/2014/main" id="{6ABE0D13-3E22-E647-A103-54DD6957E8EC}"/>
                  </a:ext>
                </a:extLst>
              </p:cNvPr>
              <p:cNvSpPr txBox="1"/>
              <p:nvPr/>
            </p:nvSpPr>
            <p:spPr>
              <a:xfrm>
                <a:off x="418848" y="471525"/>
                <a:ext cx="358413" cy="637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Fira Sans Bold"/>
                    <a:ea typeface="Fira Sans Bold"/>
                    <a:cs typeface="Fira Sans Bold"/>
                    <a:sym typeface="Fira Sans Bold"/>
                  </a:defRPr>
                </a:lvl1pPr>
              </a:lstStyle>
              <a:p>
                <a:r>
                  <a:rPr dirty="0"/>
                  <a:t>3</a:t>
                </a:r>
              </a:p>
            </p:txBody>
          </p:sp>
        </p:grpSp>
      </p:grpSp>
      <p:sp>
        <p:nvSpPr>
          <p:cNvPr id="52" name="TextBox 44">
            <a:extLst>
              <a:ext uri="{FF2B5EF4-FFF2-40B4-BE49-F238E27FC236}">
                <a16:creationId xmlns:a16="http://schemas.microsoft.com/office/drawing/2014/main" id="{2EDBCAD4-9B6E-7547-8944-EEF7E22564F5}"/>
              </a:ext>
            </a:extLst>
          </p:cNvPr>
          <p:cNvSpPr txBox="1"/>
          <p:nvPr/>
        </p:nvSpPr>
        <p:spPr>
          <a:xfrm>
            <a:off x="8276953" y="5556129"/>
            <a:ext cx="2686048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50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Looking ahead</a:t>
            </a:r>
            <a:endParaRPr dirty="0"/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6A4709C1-3C6B-C347-A4F0-C01E42E3808C}"/>
              </a:ext>
            </a:extLst>
          </p:cNvPr>
          <p:cNvSpPr txBox="1"/>
          <p:nvPr/>
        </p:nvSpPr>
        <p:spPr>
          <a:xfrm>
            <a:off x="228600" y="5580007"/>
            <a:ext cx="528340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000"/>
            </a:lvl1pPr>
          </a:lstStyle>
          <a:p>
            <a:pPr algn="r"/>
            <a:r>
              <a:rPr lang="en-US" dirty="0"/>
              <a:t>Some of my personal works: LACs</a:t>
            </a:r>
            <a:endParaRPr dirty="0"/>
          </a:p>
        </p:txBody>
      </p:sp>
      <p:grpSp>
        <p:nvGrpSpPr>
          <p:cNvPr id="54" name="Group 61">
            <a:extLst>
              <a:ext uri="{FF2B5EF4-FFF2-40B4-BE49-F238E27FC236}">
                <a16:creationId xmlns:a16="http://schemas.microsoft.com/office/drawing/2014/main" id="{9C0113FB-7938-5D44-A3DC-B47C5A61070A}"/>
              </a:ext>
            </a:extLst>
          </p:cNvPr>
          <p:cNvGrpSpPr/>
          <p:nvPr/>
        </p:nvGrpSpPr>
        <p:grpSpPr>
          <a:xfrm>
            <a:off x="7382478" y="5556129"/>
            <a:ext cx="460563" cy="453440"/>
            <a:chOff x="34099" y="0"/>
            <a:chExt cx="1183579" cy="453438"/>
          </a:xfrm>
        </p:grpSpPr>
        <p:sp>
          <p:nvSpPr>
            <p:cNvPr id="55" name="Shape 2175">
              <a:extLst>
                <a:ext uri="{FF2B5EF4-FFF2-40B4-BE49-F238E27FC236}">
                  <a16:creationId xmlns:a16="http://schemas.microsoft.com/office/drawing/2014/main" id="{7A007C18-2969-5C49-9964-9D8BDAE60291}"/>
                </a:ext>
              </a:extLst>
            </p:cNvPr>
            <p:cNvSpPr/>
            <p:nvPr/>
          </p:nvSpPr>
          <p:spPr>
            <a:xfrm flipV="1">
              <a:off x="1213308" y="0"/>
              <a:ext cx="1" cy="453439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6" name="Shape 2176">
              <a:extLst>
                <a:ext uri="{FF2B5EF4-FFF2-40B4-BE49-F238E27FC236}">
                  <a16:creationId xmlns:a16="http://schemas.microsoft.com/office/drawing/2014/main" id="{1AA3BE22-BA6A-4F42-8448-45DE3D3B9CBB}"/>
                </a:ext>
              </a:extLst>
            </p:cNvPr>
            <p:cNvSpPr/>
            <p:nvPr/>
          </p:nvSpPr>
          <p:spPr>
            <a:xfrm flipH="1" flipV="1">
              <a:off x="34099" y="233808"/>
              <a:ext cx="1183580" cy="1"/>
            </a:xfrm>
            <a:prstGeom prst="line">
              <a:avLst/>
            </a:prstGeom>
            <a:noFill/>
            <a:ln w="19050" cap="flat">
              <a:solidFill>
                <a:srgbClr val="80808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989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Explicit &amp; Implicit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6" y="1371600"/>
            <a:ext cx="810577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48799" y="354950"/>
            <a:ext cx="2085977" cy="339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01366BA-66E9-064E-B82F-BEDBCF7A7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5"/>
          <a:stretch/>
        </p:blipFill>
        <p:spPr bwMode="auto">
          <a:xfrm>
            <a:off x="9371592" y="3930828"/>
            <a:ext cx="2240390" cy="274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1488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97C7632-FFD8-1249-B844-461FE9615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7" r="25056" b="30935"/>
          <a:stretch/>
        </p:blipFill>
        <p:spPr bwMode="auto">
          <a:xfrm>
            <a:off x="8806024" y="2370849"/>
            <a:ext cx="1785776" cy="247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r>
              <a:rPr lang="en-US" altLang="en-US" dirty="0"/>
              <a:t>Parametric Curves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7" y="1676400"/>
            <a:ext cx="8659813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611535-DE4C-D44F-9A56-1E4266E80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5" r="70213" b="27479"/>
          <a:stretch/>
        </p:blipFill>
        <p:spPr bwMode="auto">
          <a:xfrm>
            <a:off x="9182716" y="537511"/>
            <a:ext cx="2200826" cy="166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472481C-4597-7A40-9773-CBA0CC176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4" t="16728" r="46727" b="27099"/>
          <a:stretch/>
        </p:blipFill>
        <p:spPr bwMode="auto">
          <a:xfrm>
            <a:off x="10172700" y="1963801"/>
            <a:ext cx="1648408" cy="178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B2F91BE-2070-5048-BBA3-1C4C47E7F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6" b="30935"/>
          <a:stretch/>
        </p:blipFill>
        <p:spPr bwMode="auto">
          <a:xfrm>
            <a:off x="10361793" y="4343400"/>
            <a:ext cx="1629320" cy="219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9195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DF98E95-80C4-7646-B223-A43F1D747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9"/>
          <a:stretch/>
        </p:blipFill>
        <p:spPr bwMode="auto">
          <a:xfrm>
            <a:off x="4177503" y="3911009"/>
            <a:ext cx="3662679" cy="204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42" y="381000"/>
            <a:ext cx="882511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7"/>
            <a:ext cx="10515600" cy="1325563"/>
          </a:xfrm>
        </p:spPr>
        <p:txBody>
          <a:bodyPr/>
          <a:lstStyle/>
          <a:p>
            <a:r>
              <a:rPr lang="en-US" dirty="0"/>
              <a:t>Curve controls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D40315-CD14-6B4F-A38E-422D8E9A2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33"/>
          <a:stretch/>
        </p:blipFill>
        <p:spPr bwMode="auto">
          <a:xfrm>
            <a:off x="609600" y="3978349"/>
            <a:ext cx="2743200" cy="99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DFEB9A3-103A-B14C-BF8A-748B1257D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16"/>
          <a:stretch/>
        </p:blipFill>
        <p:spPr bwMode="auto">
          <a:xfrm>
            <a:off x="627321" y="5105400"/>
            <a:ext cx="366268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360A9D-4227-5F4B-A7D9-0424DFAB8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4"/>
          <a:stretch/>
        </p:blipFill>
        <p:spPr bwMode="auto">
          <a:xfrm>
            <a:off x="7620000" y="3720065"/>
            <a:ext cx="4193865" cy="237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059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8FF6-80A7-D64E-8325-C1869A9C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121237"/>
            <a:ext cx="10515600" cy="947573"/>
          </a:xfrm>
        </p:spPr>
        <p:txBody>
          <a:bodyPr/>
          <a:lstStyle/>
          <a:p>
            <a:r>
              <a:rPr lang="en-US" dirty="0"/>
              <a:t>Classifications: curve design</a:t>
            </a:r>
          </a:p>
        </p:txBody>
      </p:sp>
      <p:sp>
        <p:nvSpPr>
          <p:cNvPr id="4" name="Ruang Letak Kandungan 2">
            <a:extLst>
              <a:ext uri="{FF2B5EF4-FFF2-40B4-BE49-F238E27FC236}">
                <a16:creationId xmlns:a16="http://schemas.microsoft.com/office/drawing/2014/main" id="{6F9BAACD-CEEA-004D-87AD-B79A7A279E0C}"/>
              </a:ext>
            </a:extLst>
          </p:cNvPr>
          <p:cNvSpPr txBox="1">
            <a:spLocks/>
          </p:cNvSpPr>
          <p:nvPr/>
        </p:nvSpPr>
        <p:spPr>
          <a:xfrm>
            <a:off x="2932348" y="1209073"/>
            <a:ext cx="7315200" cy="617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114300" indent="0" hangingPunct="1">
              <a:spcBef>
                <a:spcPts val="0"/>
              </a:spcBef>
              <a:buFont typeface="Arial"/>
              <a:buNone/>
            </a:pPr>
            <a:r>
              <a:rPr kumimoji="1" lang="en-GB" altLang="ja-JP" sz="4000" dirty="0"/>
              <a:t>  Mechanical Spline /ducks + strips</a:t>
            </a:r>
            <a:endParaRPr kumimoji="1" lang="ja-JP" altLang="en-US" sz="4000" dirty="0"/>
          </a:p>
        </p:txBody>
      </p:sp>
      <p:sp>
        <p:nvSpPr>
          <p:cNvPr id="6" name="Ruang Letak Kandungan 2">
            <a:extLst>
              <a:ext uri="{FF2B5EF4-FFF2-40B4-BE49-F238E27FC236}">
                <a16:creationId xmlns:a16="http://schemas.microsoft.com/office/drawing/2014/main" id="{500FE9A1-7931-D04A-94DE-2CC22997A54C}"/>
              </a:ext>
            </a:extLst>
          </p:cNvPr>
          <p:cNvSpPr txBox="1">
            <a:spLocks/>
          </p:cNvSpPr>
          <p:nvPr/>
        </p:nvSpPr>
        <p:spPr>
          <a:xfrm>
            <a:off x="286486" y="2406088"/>
            <a:ext cx="4031704" cy="834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Flexible Spline</a:t>
            </a:r>
            <a:endParaRPr kumimoji="1" lang="ja-JP" altLang="en-US" sz="4000" dirty="0"/>
          </a:p>
        </p:txBody>
      </p:sp>
      <p:cxnSp>
        <p:nvCxnSpPr>
          <p:cNvPr id="7" name="Penyambung Anak Panah Lurus 5">
            <a:extLst>
              <a:ext uri="{FF2B5EF4-FFF2-40B4-BE49-F238E27FC236}">
                <a16:creationId xmlns:a16="http://schemas.microsoft.com/office/drawing/2014/main" id="{709E849B-7080-0548-B0BB-71E174948AC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302338" y="1826377"/>
            <a:ext cx="4287610" cy="5797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uang Letak Kandungan 2">
            <a:extLst>
              <a:ext uri="{FF2B5EF4-FFF2-40B4-BE49-F238E27FC236}">
                <a16:creationId xmlns:a16="http://schemas.microsoft.com/office/drawing/2014/main" id="{ADF6095B-3829-2744-B1D8-D6DCE69CF8C9}"/>
              </a:ext>
            </a:extLst>
          </p:cNvPr>
          <p:cNvSpPr txBox="1">
            <a:spLocks/>
          </p:cNvSpPr>
          <p:nvPr/>
        </p:nvSpPr>
        <p:spPr>
          <a:xfrm>
            <a:off x="2214966" y="4898752"/>
            <a:ext cx="3431704" cy="825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Hermite Spline </a:t>
            </a:r>
          </a:p>
        </p:txBody>
      </p:sp>
      <p:cxnSp>
        <p:nvCxnSpPr>
          <p:cNvPr id="9" name="Penyambung Anak Panah Lurus 9">
            <a:extLst>
              <a:ext uri="{FF2B5EF4-FFF2-40B4-BE49-F238E27FC236}">
                <a16:creationId xmlns:a16="http://schemas.microsoft.com/office/drawing/2014/main" id="{9441065C-07C2-8146-BE94-3B9DC2535D7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302338" y="3240429"/>
            <a:ext cx="1628480" cy="16583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uang Letak Kandungan 2">
            <a:extLst>
              <a:ext uri="{FF2B5EF4-FFF2-40B4-BE49-F238E27FC236}">
                <a16:creationId xmlns:a16="http://schemas.microsoft.com/office/drawing/2014/main" id="{CF0F12CF-30C6-1E4B-A3E7-770FD8D7A445}"/>
              </a:ext>
            </a:extLst>
          </p:cNvPr>
          <p:cNvSpPr txBox="1">
            <a:spLocks/>
          </p:cNvSpPr>
          <p:nvPr/>
        </p:nvSpPr>
        <p:spPr>
          <a:xfrm>
            <a:off x="6149583" y="4127915"/>
            <a:ext cx="2088232" cy="76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Bezier</a:t>
            </a:r>
            <a:endParaRPr kumimoji="1" lang="ja-JP" altLang="en-US" sz="4000" dirty="0"/>
          </a:p>
        </p:txBody>
      </p:sp>
      <p:sp>
        <p:nvSpPr>
          <p:cNvPr id="11" name="Ruang Letak Kandungan 2">
            <a:extLst>
              <a:ext uri="{FF2B5EF4-FFF2-40B4-BE49-F238E27FC236}">
                <a16:creationId xmlns:a16="http://schemas.microsoft.com/office/drawing/2014/main" id="{A76BC4FD-C012-AB41-B6EB-464B7BEC829E}"/>
              </a:ext>
            </a:extLst>
          </p:cNvPr>
          <p:cNvSpPr txBox="1">
            <a:spLocks/>
          </p:cNvSpPr>
          <p:nvPr/>
        </p:nvSpPr>
        <p:spPr>
          <a:xfrm>
            <a:off x="8529104" y="3850515"/>
            <a:ext cx="2772308" cy="76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B- Spline</a:t>
            </a:r>
            <a:endParaRPr kumimoji="1" lang="ja-JP" altLang="en-US" sz="4000" dirty="0"/>
          </a:p>
        </p:txBody>
      </p:sp>
      <p:cxnSp>
        <p:nvCxnSpPr>
          <p:cNvPr id="12" name="Penyambung Anak Panah Lurus 18">
            <a:extLst>
              <a:ext uri="{FF2B5EF4-FFF2-40B4-BE49-F238E27FC236}">
                <a16:creationId xmlns:a16="http://schemas.microsoft.com/office/drawing/2014/main" id="{D97507D8-2EF2-AE44-BC54-C9F97340AF7B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302338" y="3240429"/>
            <a:ext cx="4891361" cy="88748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enyambung Anak Panah Lurus 21">
            <a:extLst>
              <a:ext uri="{FF2B5EF4-FFF2-40B4-BE49-F238E27FC236}">
                <a16:creationId xmlns:a16="http://schemas.microsoft.com/office/drawing/2014/main" id="{942F93FF-793D-A542-B3B5-1984D67EB01D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2302338" y="3240429"/>
            <a:ext cx="7612920" cy="61008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enyambung Anak Panah Lurus 34">
            <a:extLst>
              <a:ext uri="{FF2B5EF4-FFF2-40B4-BE49-F238E27FC236}">
                <a16:creationId xmlns:a16="http://schemas.microsoft.com/office/drawing/2014/main" id="{6222673C-047B-5A4D-8D1C-2731A5C9BEDA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>
            <a:off x="6589948" y="1826377"/>
            <a:ext cx="3299714" cy="5213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uang Letak Kandungan 2">
            <a:extLst>
              <a:ext uri="{FF2B5EF4-FFF2-40B4-BE49-F238E27FC236}">
                <a16:creationId xmlns:a16="http://schemas.microsoft.com/office/drawing/2014/main" id="{DE6CDA66-6948-6D44-B300-F76228F3E559}"/>
              </a:ext>
            </a:extLst>
          </p:cNvPr>
          <p:cNvSpPr txBox="1">
            <a:spLocks/>
          </p:cNvSpPr>
          <p:nvPr/>
        </p:nvSpPr>
        <p:spPr>
          <a:xfrm>
            <a:off x="8100314" y="2347733"/>
            <a:ext cx="3578696" cy="8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>
                <a:solidFill>
                  <a:srgbClr val="FF0000"/>
                </a:solidFill>
              </a:rPr>
              <a:t>Intrinsic curves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Ruang Letak Kandungan 2">
            <a:extLst>
              <a:ext uri="{FF2B5EF4-FFF2-40B4-BE49-F238E27FC236}">
                <a16:creationId xmlns:a16="http://schemas.microsoft.com/office/drawing/2014/main" id="{24D0661D-8352-014F-9E2C-B12303CAEABA}"/>
              </a:ext>
            </a:extLst>
          </p:cNvPr>
          <p:cNvSpPr txBox="1">
            <a:spLocks/>
          </p:cNvSpPr>
          <p:nvPr/>
        </p:nvSpPr>
        <p:spPr>
          <a:xfrm>
            <a:off x="197850" y="4876800"/>
            <a:ext cx="230425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Conics</a:t>
            </a:r>
            <a:endParaRPr kumimoji="1" lang="ja-JP" altLang="en-US" sz="4000" dirty="0"/>
          </a:p>
        </p:txBody>
      </p:sp>
      <p:cxnSp>
        <p:nvCxnSpPr>
          <p:cNvPr id="17" name="Penyambung Anak Panah Lurus 44">
            <a:extLst>
              <a:ext uri="{FF2B5EF4-FFF2-40B4-BE49-F238E27FC236}">
                <a16:creationId xmlns:a16="http://schemas.microsoft.com/office/drawing/2014/main" id="{D0C9FC48-CA80-8C4D-9F69-6209871D01A2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1349978" y="3240429"/>
            <a:ext cx="952360" cy="163637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uang Letak Kandungan 2">
            <a:extLst>
              <a:ext uri="{FF2B5EF4-FFF2-40B4-BE49-F238E27FC236}">
                <a16:creationId xmlns:a16="http://schemas.microsoft.com/office/drawing/2014/main" id="{2984B0D0-4347-4243-8BBB-82F7406CB049}"/>
              </a:ext>
            </a:extLst>
          </p:cNvPr>
          <p:cNvSpPr txBox="1">
            <a:spLocks/>
          </p:cNvSpPr>
          <p:nvPr/>
        </p:nvSpPr>
        <p:spPr>
          <a:xfrm>
            <a:off x="6161800" y="5506720"/>
            <a:ext cx="2088232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R-Bezier</a:t>
            </a:r>
            <a:endParaRPr kumimoji="1" lang="ja-JP" altLang="en-US" sz="4000" dirty="0"/>
          </a:p>
        </p:txBody>
      </p:sp>
      <p:sp>
        <p:nvSpPr>
          <p:cNvPr id="30" name="Ruang Letak Kandungan 2">
            <a:extLst>
              <a:ext uri="{FF2B5EF4-FFF2-40B4-BE49-F238E27FC236}">
                <a16:creationId xmlns:a16="http://schemas.microsoft.com/office/drawing/2014/main" id="{E28214BB-BD66-CF43-9F47-3880D3A91AF7}"/>
              </a:ext>
            </a:extLst>
          </p:cNvPr>
          <p:cNvSpPr txBox="1">
            <a:spLocks/>
          </p:cNvSpPr>
          <p:nvPr/>
        </p:nvSpPr>
        <p:spPr>
          <a:xfrm>
            <a:off x="9294147" y="4898752"/>
            <a:ext cx="2088232" cy="76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NURBS</a:t>
            </a:r>
            <a:endParaRPr kumimoji="1" lang="ja-JP" altLang="en-US" sz="4000" dirty="0"/>
          </a:p>
        </p:txBody>
      </p:sp>
      <p:cxnSp>
        <p:nvCxnSpPr>
          <p:cNvPr id="31" name="Penyambung Anak Panah Lurus 9">
            <a:extLst>
              <a:ext uri="{FF2B5EF4-FFF2-40B4-BE49-F238E27FC236}">
                <a16:creationId xmlns:a16="http://schemas.microsoft.com/office/drawing/2014/main" id="{74EE4AC5-D166-BA4C-A2AC-4CE4181E6F6D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>
            <a:off x="7193699" y="4896634"/>
            <a:ext cx="12217" cy="61008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enyambung Anak Panah Lurus 9">
            <a:extLst>
              <a:ext uri="{FF2B5EF4-FFF2-40B4-BE49-F238E27FC236}">
                <a16:creationId xmlns:a16="http://schemas.microsoft.com/office/drawing/2014/main" id="{4724E074-6D87-164A-A939-0A80CBFD8A6B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>
            <a:off x="9915258" y="4619234"/>
            <a:ext cx="423005" cy="27951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uang Letak Kandungan 2">
            <a:extLst>
              <a:ext uri="{FF2B5EF4-FFF2-40B4-BE49-F238E27FC236}">
                <a16:creationId xmlns:a16="http://schemas.microsoft.com/office/drawing/2014/main" id="{780BA04D-C585-4B43-8813-5F0C5C2B4DA3}"/>
              </a:ext>
            </a:extLst>
          </p:cNvPr>
          <p:cNvSpPr txBox="1">
            <a:spLocks/>
          </p:cNvSpPr>
          <p:nvPr/>
        </p:nvSpPr>
        <p:spPr>
          <a:xfrm>
            <a:off x="9185058" y="5968044"/>
            <a:ext cx="2306410" cy="76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 pitchFamily="34" charset="0"/>
              <a:buNone/>
            </a:pPr>
            <a:r>
              <a:rPr kumimoji="1" lang="en-GB" altLang="ja-JP" sz="4000" dirty="0"/>
              <a:t>T-Splines</a:t>
            </a:r>
            <a:endParaRPr kumimoji="1" lang="ja-JP" altLang="en-US" sz="4000" dirty="0"/>
          </a:p>
        </p:txBody>
      </p:sp>
      <p:cxnSp>
        <p:nvCxnSpPr>
          <p:cNvPr id="66" name="Penyambung Anak Panah Lurus 9">
            <a:extLst>
              <a:ext uri="{FF2B5EF4-FFF2-40B4-BE49-F238E27FC236}">
                <a16:creationId xmlns:a16="http://schemas.microsoft.com/office/drawing/2014/main" id="{5B79D1F6-9262-8046-8EB5-5F4892446AEB}"/>
              </a:ext>
            </a:extLst>
          </p:cNvPr>
          <p:cNvCxnSpPr>
            <a:cxnSpLocks/>
            <a:stCxn id="30" idx="2"/>
            <a:endCxn id="63" idx="0"/>
          </p:cNvCxnSpPr>
          <p:nvPr/>
        </p:nvCxnSpPr>
        <p:spPr>
          <a:xfrm>
            <a:off x="10338263" y="5667471"/>
            <a:ext cx="0" cy="30057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24639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3EE3-2E93-7F4F-9028-022662CE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en-MY" dirty="0"/>
              <a:t>curve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D2A1BD-64C2-2147-805C-A0B146C73B94}"/>
              </a:ext>
            </a:extLst>
          </p:cNvPr>
          <p:cNvSpPr/>
          <p:nvPr/>
        </p:nvSpPr>
        <p:spPr>
          <a:xfrm>
            <a:off x="2476499" y="1129862"/>
            <a:ext cx="94507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born 1930 in </a:t>
            </a:r>
            <a:r>
              <a:rPr lang="en-US" sz="2800" dirty="0" err="1"/>
              <a:t>Besançon</a:t>
            </a:r>
            <a:r>
              <a:rPr lang="en-US" sz="2800" dirty="0"/>
              <a:t>, France.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1959 Citroën hired Paul de </a:t>
            </a:r>
            <a:r>
              <a:rPr lang="en-US" sz="2800" dirty="0" err="1"/>
              <a:t>Faget</a:t>
            </a:r>
            <a:r>
              <a:rPr lang="en-US" sz="2800" dirty="0"/>
              <a:t> de </a:t>
            </a:r>
            <a:r>
              <a:rPr lang="en-US" sz="2800" dirty="0" err="1"/>
              <a:t>Casteljau</a:t>
            </a:r>
            <a:r>
              <a:rPr lang="en-US" sz="2800" dirty="0"/>
              <a:t>, formulate a curve for design who just fresh from his PhD studies.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EC592E-E437-BE48-A911-4554AB4F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6" y="1054388"/>
            <a:ext cx="1830704" cy="210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54CF42-C4F7-8543-8ADE-79F4F660962B}"/>
              </a:ext>
            </a:extLst>
          </p:cNvPr>
          <p:cNvSpPr/>
          <p:nvPr/>
        </p:nvSpPr>
        <p:spPr>
          <a:xfrm>
            <a:off x="2665096" y="3552423"/>
            <a:ext cx="95269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Pierre Étienne </a:t>
            </a:r>
            <a:r>
              <a:rPr lang="en-US" sz="2800" dirty="0" err="1"/>
              <a:t>Bézier</a:t>
            </a:r>
            <a:r>
              <a:rPr lang="en-US" sz="2800" dirty="0"/>
              <a:t> (Sept.1, 1910 – Nov. 25, 1999)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 an engineer at Renault, he became a leader in the transformation of design and manufacturing, through mathematics and computing tools, into computer-aided design and three-dimensional modeling.</a:t>
            </a:r>
          </a:p>
        </p:txBody>
      </p:sp>
      <p:pic>
        <p:nvPicPr>
          <p:cNvPr id="7" name="Picture 4" descr="http://www.christianboyer.com/jumieges/bezier1958.jpg">
            <a:extLst>
              <a:ext uri="{FF2B5EF4-FFF2-40B4-BE49-F238E27FC236}">
                <a16:creationId xmlns:a16="http://schemas.microsoft.com/office/drawing/2014/main" id="{127F9C98-BED7-2F41-BC87-FEA9CDFB4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9" y="3699496"/>
            <a:ext cx="1830704" cy="231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391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12CD-06F7-4F43-A1A0-8AA7B5B9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facto for CAD systems: B-Splines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43ED51-EFB4-9C48-995C-E94A9E0D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70" y="4114800"/>
            <a:ext cx="2156603" cy="208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13458D-1091-A344-A400-2E43C4FD299B}"/>
              </a:ext>
            </a:extLst>
          </p:cNvPr>
          <p:cNvSpPr/>
          <p:nvPr/>
        </p:nvSpPr>
        <p:spPr>
          <a:xfrm>
            <a:off x="3506319" y="3543431"/>
            <a:ext cx="8572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Carl-Wilhelm Reinhold de Boor (born 3 Dec. 1937) is a German-American mathematician found a better way to evaluate B-Splines.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 ISI Highly Cited Author in Mathematics (at some point)</a:t>
            </a:r>
          </a:p>
        </p:txBody>
      </p:sp>
      <p:sp>
        <p:nvSpPr>
          <p:cNvPr id="6" name="AutoShape 4" descr="http://pages.cs.wisc.edu/~deboor/pix/isopic.jpg">
            <a:extLst>
              <a:ext uri="{FF2B5EF4-FFF2-40B4-BE49-F238E27FC236}">
                <a16:creationId xmlns:a16="http://schemas.microsoft.com/office/drawing/2014/main" id="{472883BD-109E-2A4D-AEA2-86E9B1F7F4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B6F62B1-64D4-BA40-98B9-7F6607BE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70" y="1446870"/>
            <a:ext cx="1803027" cy="23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CE9DD9-02CF-604E-B770-E44B64097C17}"/>
              </a:ext>
            </a:extLst>
          </p:cNvPr>
          <p:cNvSpPr/>
          <p:nvPr/>
        </p:nvSpPr>
        <p:spPr>
          <a:xfrm>
            <a:off x="3506319" y="1475702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Isaac Jacob Schoenberg (April 21, 1903 – Feb. 21, 1990) was a Romanian-American mathematician</a:t>
            </a:r>
          </a:p>
        </p:txBody>
      </p:sp>
    </p:spTree>
    <p:extLst>
      <p:ext uri="{BB962C8B-B14F-4D97-AF65-F5344CB8AC3E}">
        <p14:creationId xmlns:p14="http://schemas.microsoft.com/office/powerpoint/2010/main" val="407000799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16613"/>
            <a:ext cx="6248400" cy="1066800"/>
          </a:xfrm>
        </p:spPr>
        <p:txBody>
          <a:bodyPr/>
          <a:lstStyle/>
          <a:p>
            <a:r>
              <a:rPr lang="en-US" altLang="en-US" dirty="0"/>
              <a:t>Ideal Curve for Design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9525000" cy="472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i="1" dirty="0"/>
              <a:t>We often wish to generate curves  and surfaces</a:t>
            </a:r>
          </a:p>
          <a:p>
            <a:pPr>
              <a:buFontTx/>
              <a:buNone/>
            </a:pPr>
            <a:r>
              <a:rPr lang="en-US" altLang="en-US" dirty="0"/>
              <a:t>There are a number of (conflicting) goals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Interpolate (include) a set of arbitrary points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Easy and efficient to compute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Smooth (derivatives)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Local Control (vs. Global control)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Easy to deal with (easy create diff shapes)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Satisfy given geometric constraints</a:t>
            </a:r>
          </a:p>
          <a:p>
            <a:pPr>
              <a:buFontTx/>
              <a:buNone/>
            </a:pPr>
            <a:r>
              <a:rPr lang="en-US" altLang="en-US" dirty="0"/>
              <a:t>It is hard to get all of these…</a:t>
            </a:r>
          </a:p>
        </p:txBody>
      </p:sp>
    </p:spTree>
    <p:extLst>
      <p:ext uri="{BB962C8B-B14F-4D97-AF65-F5344CB8AC3E}">
        <p14:creationId xmlns:p14="http://schemas.microsoft.com/office/powerpoint/2010/main" val="348700147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Bezier Curves = a line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33"/>
          <a:stretch/>
        </p:blipFill>
        <p:spPr bwMode="auto">
          <a:xfrm>
            <a:off x="152400" y="1561973"/>
            <a:ext cx="9144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6A0455E-5DE7-F744-A1AF-66DC66E58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34659" r="21667" b="53108"/>
          <a:stretch/>
        </p:blipFill>
        <p:spPr bwMode="auto">
          <a:xfrm>
            <a:off x="171994" y="3038321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95CB4DC-157F-C54E-9C5B-F93ECDEFC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56279" r="35000" b="28642"/>
          <a:stretch/>
        </p:blipFill>
        <p:spPr bwMode="auto">
          <a:xfrm>
            <a:off x="1447800" y="3919894"/>
            <a:ext cx="2895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4781A88-1DE2-B34F-B7C6-9C8E2A021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81552" r="82500" b="8254"/>
          <a:stretch/>
        </p:blipFill>
        <p:spPr bwMode="auto">
          <a:xfrm>
            <a:off x="304800" y="4497650"/>
            <a:ext cx="129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44A953F-DC01-7D4F-B210-E585EA71B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t="81552" r="35000" b="8254"/>
          <a:stretch/>
        </p:blipFill>
        <p:spPr bwMode="auto">
          <a:xfrm>
            <a:off x="304800" y="4942511"/>
            <a:ext cx="129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245C12F3-1436-7B47-B615-5CAB3DC90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65" y="3797766"/>
            <a:ext cx="4379433" cy="2214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0F15D0-1723-0048-BA0C-9CF781127C17}"/>
              </a:ext>
            </a:extLst>
          </p:cNvPr>
          <p:cNvSpPr/>
          <p:nvPr/>
        </p:nvSpPr>
        <p:spPr>
          <a:xfrm>
            <a:off x="8088510" y="2422423"/>
            <a:ext cx="3666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Coordinate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function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= a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polynomial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9ACC26-2437-E244-A8F9-973FD71CAE25}"/>
              </a:ext>
            </a:extLst>
          </p:cNvPr>
          <p:cNvSpPr/>
          <p:nvPr/>
        </p:nvSpPr>
        <p:spPr>
          <a:xfrm>
            <a:off x="8088510" y="2880985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Basis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function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537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Beziers: characteristics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34EEFFE-5227-EF41-AC50-385081EB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3" b="65686"/>
          <a:stretch/>
        </p:blipFill>
        <p:spPr bwMode="auto">
          <a:xfrm>
            <a:off x="190500" y="1571616"/>
            <a:ext cx="9144000" cy="63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863A7F-5465-9A47-ADFD-4A955783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272553"/>
            <a:ext cx="4191000" cy="4183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26455-0163-6841-B98F-456E30B3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2286000"/>
            <a:ext cx="6866415" cy="3886200"/>
          </a:xfrm>
          <a:prstGeom prst="rect">
            <a:avLst/>
          </a:prstGeom>
        </p:spPr>
      </p:pic>
      <p:sp>
        <p:nvSpPr>
          <p:cNvPr id="7" name="Text Box 13">
            <a:extLst>
              <a:ext uri="{FF2B5EF4-FFF2-40B4-BE49-F238E27FC236}">
                <a16:creationId xmlns:a16="http://schemas.microsoft.com/office/drawing/2014/main" id="{F02F2933-9AFF-2A4A-8BFD-2C35AE082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0" y="1051855"/>
            <a:ext cx="2318657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Control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point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Control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polygon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0023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978"/>
            <a:ext cx="10515600" cy="1325563"/>
          </a:xfrm>
        </p:spPr>
        <p:txBody>
          <a:bodyPr/>
          <a:lstStyle/>
          <a:p>
            <a:r>
              <a:rPr lang="en-US" dirty="0"/>
              <a:t>Beziers: general representation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2795-2A7E-F54B-911C-1E71314CB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8839200" cy="325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8DB647-F357-4F4E-BB9B-4C009ECE9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1"/>
          <a:stretch/>
        </p:blipFill>
        <p:spPr bwMode="auto">
          <a:xfrm>
            <a:off x="8018635" y="1815803"/>
            <a:ext cx="2514600" cy="20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3DDEA-E1C4-AA42-986C-F5E66B65D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186765"/>
            <a:ext cx="1905000" cy="1167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E81BE-1DA2-B649-AA1B-7A8D5324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548" y="5201809"/>
            <a:ext cx="1905000" cy="1167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A1638F-F148-6744-B2BA-B4A0F27BF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665" y="4467534"/>
            <a:ext cx="3616669" cy="2216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011121-3007-B24E-B541-4ACACD88C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3897" y="4438742"/>
            <a:ext cx="3616669" cy="21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002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nite element model of a wrench, including stresses.">
            <a:extLst>
              <a:ext uri="{FF2B5EF4-FFF2-40B4-BE49-F238E27FC236}">
                <a16:creationId xmlns:a16="http://schemas.microsoft.com/office/drawing/2014/main" id="{304A77A9-80E8-004E-A4F9-883FF956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067" y="2438400"/>
            <a:ext cx="7054224" cy="431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2246314" y="3700760"/>
            <a:ext cx="7659687" cy="1168400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ea"/>
              </a:rPr>
              <a:t>Motivation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2246314" y="2067223"/>
            <a:ext cx="6135687" cy="16335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 descr="What are TrueType fonts? | HowStuffWorks">
            <a:extLst>
              <a:ext uri="{FF2B5EF4-FFF2-40B4-BE49-F238E27FC236}">
                <a16:creationId xmlns:a16="http://schemas.microsoft.com/office/drawing/2014/main" id="{E8F485CE-2698-084F-909F-3999FB7D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137"/>
            <a:ext cx="4768076" cy="252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Adobe PostScript improves your Printing Quality">
            <a:extLst>
              <a:ext uri="{FF2B5EF4-FFF2-40B4-BE49-F238E27FC236}">
                <a16:creationId xmlns:a16="http://schemas.microsoft.com/office/drawing/2014/main" id="{A1FDF45B-E02D-4F4B-B431-2F4FD52C4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7" t="1938" r="30800"/>
          <a:stretch/>
        </p:blipFill>
        <p:spPr bwMode="auto">
          <a:xfrm>
            <a:off x="4615676" y="762000"/>
            <a:ext cx="762000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9B7F8D-0991-FE43-8D63-132D81535C2E}"/>
              </a:ext>
            </a:extLst>
          </p:cNvPr>
          <p:cNvSpPr/>
          <p:nvPr/>
        </p:nvSpPr>
        <p:spPr>
          <a:xfrm>
            <a:off x="497118" y="2543247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zh-CN" sz="16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glyph</a:t>
            </a:r>
            <a:endParaRPr lang="de-DE" altLang="zh-CN" sz="16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65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978"/>
            <a:ext cx="10515600" cy="1325563"/>
          </a:xfrm>
        </p:spPr>
        <p:txBody>
          <a:bodyPr/>
          <a:lstStyle/>
          <a:p>
            <a:r>
              <a:rPr lang="en-US" dirty="0"/>
              <a:t>Beziers: characteristics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2795-2A7E-F54B-911C-1E71314CB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3" t="16386" r="35345" b="53181"/>
          <a:stretch/>
        </p:blipFill>
        <p:spPr bwMode="auto">
          <a:xfrm>
            <a:off x="5791200" y="224874"/>
            <a:ext cx="3897919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ACF206-D430-974A-80EF-C0B839572B32}"/>
              </a:ext>
            </a:extLst>
          </p:cNvPr>
          <p:cNvGrpSpPr/>
          <p:nvPr/>
        </p:nvGrpSpPr>
        <p:grpSpPr>
          <a:xfrm>
            <a:off x="192169" y="1471380"/>
            <a:ext cx="6509078" cy="3133347"/>
            <a:chOff x="192169" y="1471380"/>
            <a:chExt cx="6509078" cy="3133347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CA0C7900-C772-254F-8413-6B6BBD5F9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95" t="13580" r="30835" b="66721"/>
            <a:stretch/>
          </p:blipFill>
          <p:spPr bwMode="auto">
            <a:xfrm>
              <a:off x="1600200" y="2349093"/>
              <a:ext cx="2964771" cy="593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07743D4-5FC5-0346-BC0E-4E1A3E5C66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35" t="36689" r="24872" b="6905"/>
            <a:stretch/>
          </p:blipFill>
          <p:spPr bwMode="auto">
            <a:xfrm>
              <a:off x="2514600" y="1471380"/>
              <a:ext cx="3276600" cy="759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FD9988A4-2AB2-314F-B5F4-4E2E17AF6D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9" t="43980" r="22018" b="18669"/>
            <a:stretch/>
          </p:blipFill>
          <p:spPr bwMode="auto">
            <a:xfrm>
              <a:off x="1859281" y="4029545"/>
              <a:ext cx="4343400" cy="575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1D31388F-E916-F44C-BCDA-4079ACCC6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169" y="1624200"/>
              <a:ext cx="2474831" cy="2862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de-DE" altLang="zh-CN" sz="1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Partition </a:t>
              </a: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of</a:t>
              </a:r>
              <a:r>
                <a:rPr lang="de-DE" altLang="zh-CN" sz="1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 </a:t>
              </a: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Unity</a:t>
              </a: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Positivity</a:t>
              </a: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Symmetry</a:t>
              </a: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  <a:p>
              <a:pPr marL="285750" indent="-285750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de-DE" altLang="zh-CN" sz="1800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Recursion</a:t>
              </a:r>
              <a:endParaRPr lang="de-DE" altLang="zh-CN" sz="18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endParaRPr>
            </a:p>
          </p:txBody>
        </p:sp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2B9BCA4F-C9FC-094C-B79C-51689F9B98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4" t="48902" r="19641" b="32012"/>
            <a:stretch/>
          </p:blipFill>
          <p:spPr bwMode="auto">
            <a:xfrm>
              <a:off x="1824447" y="3264404"/>
              <a:ext cx="4876800" cy="575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729D3917-F1CA-6844-8FBA-8385D700C171}"/>
              </a:ext>
            </a:extLst>
          </p:cNvPr>
          <p:cNvSpPr/>
          <p:nvPr/>
        </p:nvSpPr>
        <p:spPr>
          <a:xfrm>
            <a:off x="5527602" y="1614803"/>
            <a:ext cx="6096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790AE-7ED4-E740-9BF0-025315555EF7}"/>
              </a:ext>
            </a:extLst>
          </p:cNvPr>
          <p:cNvSpPr/>
          <p:nvPr/>
        </p:nvSpPr>
        <p:spPr>
          <a:xfrm>
            <a:off x="6152442" y="1624200"/>
            <a:ext cx="4633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Convex Hull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Invariance under transformation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CAEF34A-A702-8540-83E3-DD6884E88FCA}"/>
              </a:ext>
            </a:extLst>
          </p:cNvPr>
          <p:cNvSpPr/>
          <p:nvPr/>
        </p:nvSpPr>
        <p:spPr>
          <a:xfrm>
            <a:off x="6603749" y="2740413"/>
            <a:ext cx="6096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48B98E-0916-BC44-8CF4-35FC62486F50}"/>
              </a:ext>
            </a:extLst>
          </p:cNvPr>
          <p:cNvSpPr/>
          <p:nvPr/>
        </p:nvSpPr>
        <p:spPr>
          <a:xfrm>
            <a:off x="7213349" y="2677805"/>
            <a:ext cx="4992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 Symmetrical control polygon results </a:t>
            </a:r>
          </a:p>
          <a:p>
            <a:r>
              <a:rPr lang="en-US" sz="2400" dirty="0"/>
              <a:t>symmetrical curve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2A57DDA-3759-C146-BD47-617F08546B11}"/>
              </a:ext>
            </a:extLst>
          </p:cNvPr>
          <p:cNvSpPr/>
          <p:nvPr/>
        </p:nvSpPr>
        <p:spPr>
          <a:xfrm>
            <a:off x="6268563" y="3965510"/>
            <a:ext cx="469128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2C0ED7-09E0-B642-A92A-E2D3564E4843}"/>
              </a:ext>
            </a:extLst>
          </p:cNvPr>
          <p:cNvSpPr/>
          <p:nvPr/>
        </p:nvSpPr>
        <p:spPr>
          <a:xfrm>
            <a:off x="6893310" y="3793621"/>
            <a:ext cx="3470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4. de </a:t>
            </a:r>
            <a:r>
              <a:rPr lang="en-US" sz="2400" dirty="0" err="1"/>
              <a:t>Casteljau</a:t>
            </a:r>
            <a:r>
              <a:rPr lang="en-US" sz="2400" dirty="0"/>
              <a:t> algorithm : </a:t>
            </a:r>
          </a:p>
          <a:p>
            <a:r>
              <a:rPr lang="en-US" sz="2400" dirty="0"/>
              <a:t>easy computation!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5E526C-002A-1647-8E63-8117A8EA5B62}"/>
              </a:ext>
            </a:extLst>
          </p:cNvPr>
          <p:cNvSpPr/>
          <p:nvPr/>
        </p:nvSpPr>
        <p:spPr>
          <a:xfrm>
            <a:off x="7696200" y="5073251"/>
            <a:ext cx="42418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5. Variation diminishing property</a:t>
            </a:r>
          </a:p>
          <a:p>
            <a:r>
              <a:rPr lang="en-US" sz="2400" dirty="0"/>
              <a:t>6. Endpoint Interpolation.</a:t>
            </a:r>
          </a:p>
          <a:p>
            <a:r>
              <a:rPr lang="en-US" sz="2400" dirty="0"/>
              <a:t>7. Endpoint Tangent Property.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B846C9-BAB1-704F-9B85-4357E7C5A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247" y="4701034"/>
            <a:ext cx="2014310" cy="20108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9B23DF-93A3-1C44-8D74-13C2D851A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56" y="4524607"/>
            <a:ext cx="3982803" cy="22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694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978"/>
            <a:ext cx="10515600" cy="1325563"/>
          </a:xfrm>
        </p:spPr>
        <p:txBody>
          <a:bodyPr/>
          <a:lstStyle/>
          <a:p>
            <a:r>
              <a:rPr lang="en-US" dirty="0"/>
              <a:t>Beziers: rendering using de </a:t>
            </a:r>
            <a:r>
              <a:rPr lang="en-US" dirty="0" err="1"/>
              <a:t>Casteljau</a:t>
            </a:r>
            <a:r>
              <a:rPr lang="en-US" dirty="0"/>
              <a:t> Algo. 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48A1E0A-734B-524F-BD2E-C0CA2975F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9" t="36778" r="32479" b="45514"/>
          <a:stretch/>
        </p:blipFill>
        <p:spPr bwMode="auto">
          <a:xfrm>
            <a:off x="1143000" y="2293879"/>
            <a:ext cx="3276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F2A7C9C-5E3B-9042-9BCF-A19B78CA9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6" t="69469" r="33333"/>
          <a:stretch/>
        </p:blipFill>
        <p:spPr bwMode="auto">
          <a:xfrm>
            <a:off x="5463365" y="2098147"/>
            <a:ext cx="2286000" cy="170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3">
            <a:extLst>
              <a:ext uri="{FF2B5EF4-FFF2-40B4-BE49-F238E27FC236}">
                <a16:creationId xmlns:a16="http://schemas.microsoft.com/office/drawing/2014/main" id="{428B4B00-EAF2-594C-BF08-2A710C0B5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4327643"/>
            <a:ext cx="11277600" cy="1860313"/>
          </a:xfrm>
        </p:spPr>
        <p:txBody>
          <a:bodyPr/>
          <a:lstStyle/>
          <a:p>
            <a:r>
              <a:rPr lang="en-US" altLang="en-US" dirty="0"/>
              <a:t>Can compute any point on the curve in a few iterations</a:t>
            </a:r>
          </a:p>
          <a:p>
            <a:r>
              <a:rPr lang="en-US" altLang="en-US" dirty="0"/>
              <a:t>No polynomials involved</a:t>
            </a:r>
          </a:p>
          <a:p>
            <a:r>
              <a:rPr lang="en-US" altLang="en-US" dirty="0"/>
              <a:t>Repeated 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1123545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1"/>
            <a:ext cx="7772400" cy="701675"/>
          </a:xfrm>
        </p:spPr>
        <p:txBody>
          <a:bodyPr/>
          <a:lstStyle/>
          <a:p>
            <a:r>
              <a:rPr lang="en-US" altLang="en-US" dirty="0"/>
              <a:t>de </a:t>
            </a:r>
            <a:r>
              <a:rPr lang="en-US" altLang="en-US" dirty="0" err="1"/>
              <a:t>Casteljau</a:t>
            </a:r>
            <a:r>
              <a:rPr lang="en-US" altLang="en-US" dirty="0"/>
              <a:t> algorithm</a:t>
            </a:r>
          </a:p>
        </p:txBody>
      </p:sp>
      <p:grpSp>
        <p:nvGrpSpPr>
          <p:cNvPr id="242700" name="Group 12"/>
          <p:cNvGrpSpPr>
            <a:grpSpLocks/>
          </p:cNvGrpSpPr>
          <p:nvPr/>
        </p:nvGrpSpPr>
        <p:grpSpPr bwMode="auto">
          <a:xfrm>
            <a:off x="2133601" y="1584326"/>
            <a:ext cx="6996114" cy="4816474"/>
            <a:chOff x="998" y="1536"/>
            <a:chExt cx="3706" cy="2636"/>
          </a:xfrm>
        </p:grpSpPr>
        <p:sp>
          <p:nvSpPr>
            <p:cNvPr id="242691" name="Freeform 3"/>
            <p:cNvSpPr>
              <a:spLocks/>
            </p:cNvSpPr>
            <p:nvPr/>
          </p:nvSpPr>
          <p:spPr bwMode="auto">
            <a:xfrm>
              <a:off x="1200" y="1536"/>
              <a:ext cx="3456" cy="1968"/>
            </a:xfrm>
            <a:custGeom>
              <a:avLst/>
              <a:gdLst>
                <a:gd name="T0" fmla="*/ 0 w 3456"/>
                <a:gd name="T1" fmla="*/ 1968 h 1968"/>
                <a:gd name="T2" fmla="*/ 336 w 3456"/>
                <a:gd name="T3" fmla="*/ 480 h 1968"/>
                <a:gd name="T4" fmla="*/ 2304 w 3456"/>
                <a:gd name="T5" fmla="*/ 0 h 1968"/>
                <a:gd name="T6" fmla="*/ 3456 w 3456"/>
                <a:gd name="T7" fmla="*/ 1488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6" h="1968">
                  <a:moveTo>
                    <a:pt x="0" y="1968"/>
                  </a:moveTo>
                  <a:lnTo>
                    <a:pt x="336" y="480"/>
                  </a:lnTo>
                  <a:lnTo>
                    <a:pt x="2304" y="0"/>
                  </a:lnTo>
                  <a:lnTo>
                    <a:pt x="3456" y="148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2692" name="Oval 4"/>
            <p:cNvSpPr>
              <a:spLocks noChangeArrowheads="1"/>
            </p:cNvSpPr>
            <p:nvPr/>
          </p:nvSpPr>
          <p:spPr bwMode="auto">
            <a:xfrm>
              <a:off x="1440" y="2352"/>
              <a:ext cx="48" cy="48"/>
            </a:xfrm>
            <a:prstGeom prst="ellipse">
              <a:avLst/>
            </a:prstGeom>
            <a:solidFill>
              <a:srgbClr val="C60634"/>
            </a:solidFill>
            <a:ln w="9525">
              <a:solidFill>
                <a:srgbClr val="C6063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242693" name="Oval 5"/>
            <p:cNvSpPr>
              <a:spLocks noChangeArrowheads="1"/>
            </p:cNvSpPr>
            <p:nvPr/>
          </p:nvSpPr>
          <p:spPr bwMode="auto">
            <a:xfrm>
              <a:off x="4368" y="2688"/>
              <a:ext cx="48" cy="48"/>
            </a:xfrm>
            <a:prstGeom prst="ellipse">
              <a:avLst/>
            </a:prstGeom>
            <a:solidFill>
              <a:srgbClr val="C60634"/>
            </a:solidFill>
            <a:ln w="9525">
              <a:solidFill>
                <a:srgbClr val="C6063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4" name="Oval 6"/>
            <p:cNvSpPr>
              <a:spLocks noChangeArrowheads="1"/>
            </p:cNvSpPr>
            <p:nvPr/>
          </p:nvSpPr>
          <p:spPr bwMode="auto">
            <a:xfrm>
              <a:off x="3456" y="153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5" name="Oval 7"/>
            <p:cNvSpPr>
              <a:spLocks noChangeArrowheads="1"/>
            </p:cNvSpPr>
            <p:nvPr/>
          </p:nvSpPr>
          <p:spPr bwMode="auto">
            <a:xfrm>
              <a:off x="4656" y="302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6" name="Oval 8"/>
            <p:cNvSpPr>
              <a:spLocks noChangeArrowheads="1"/>
            </p:cNvSpPr>
            <p:nvPr/>
          </p:nvSpPr>
          <p:spPr bwMode="auto">
            <a:xfrm>
              <a:off x="1488" y="1968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7" name="Oval 9"/>
            <p:cNvSpPr>
              <a:spLocks noChangeArrowheads="1"/>
            </p:cNvSpPr>
            <p:nvPr/>
          </p:nvSpPr>
          <p:spPr bwMode="auto">
            <a:xfrm>
              <a:off x="1152" y="3504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8" name="Oval 10"/>
            <p:cNvSpPr>
              <a:spLocks noChangeArrowheads="1"/>
            </p:cNvSpPr>
            <p:nvPr/>
          </p:nvSpPr>
          <p:spPr bwMode="auto">
            <a:xfrm>
              <a:off x="3072" y="1632"/>
              <a:ext cx="48" cy="48"/>
            </a:xfrm>
            <a:prstGeom prst="ellipse">
              <a:avLst/>
            </a:prstGeom>
            <a:solidFill>
              <a:srgbClr val="C60634"/>
            </a:solidFill>
            <a:ln w="9525">
              <a:solidFill>
                <a:srgbClr val="C6063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9" name="Text Box 11"/>
            <p:cNvSpPr txBox="1">
              <a:spLocks noChangeArrowheads="1"/>
            </p:cNvSpPr>
            <p:nvPr/>
          </p:nvSpPr>
          <p:spPr bwMode="auto">
            <a:xfrm>
              <a:off x="998" y="3765"/>
              <a:ext cx="234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latin typeface="Tahoma" pitchFamily="34" charset="0"/>
                </a:rPr>
                <a:t>Degree 3, t=0.75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52B4C6FA-E6A3-6944-B992-538F46165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6" t="69469" r="33333"/>
          <a:stretch/>
        </p:blipFill>
        <p:spPr bwMode="auto">
          <a:xfrm>
            <a:off x="9753600" y="95674"/>
            <a:ext cx="2286000" cy="170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5519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59747"/>
            <a:ext cx="9067799" cy="36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8150"/>
            <a:ext cx="8991600" cy="67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C823F9-F746-7F47-BEE8-AE4D917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r>
              <a:rPr lang="en-US" dirty="0"/>
              <a:t>Rational Bezier: more shape control</a:t>
            </a:r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8CC9A5B-801B-D54C-BAF9-AD9C7FAC1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8" r="69979" b="37100"/>
          <a:stretch/>
        </p:blipFill>
        <p:spPr bwMode="auto">
          <a:xfrm>
            <a:off x="9888521" y="663465"/>
            <a:ext cx="198120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5A97EA6C-CE2C-7347-A369-00BCF137E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1" t="12269" r="38104" b="37938"/>
          <a:stretch/>
        </p:blipFill>
        <p:spPr bwMode="auto">
          <a:xfrm>
            <a:off x="9926786" y="2787738"/>
            <a:ext cx="1863425" cy="20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8FAE7C9E-1D58-8B48-988D-11A70EBC9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5" t="23588" b="33955"/>
          <a:stretch/>
        </p:blipFill>
        <p:spPr bwMode="auto">
          <a:xfrm>
            <a:off x="9927485" y="4822418"/>
            <a:ext cx="1981201" cy="184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1921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2C823F9-F746-7F47-BEE8-AE4D9176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r>
              <a:rPr lang="en-US" dirty="0"/>
              <a:t>Bezier Curves: 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629FF-0204-B948-92CC-126A7E3B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5638800" cy="4796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432587-5F71-BE4A-800D-4B074D6168E4}"/>
              </a:ext>
            </a:extLst>
          </p:cNvPr>
          <p:cNvSpPr/>
          <p:nvPr/>
        </p:nvSpPr>
        <p:spPr>
          <a:xfrm>
            <a:off x="1143000" y="5939896"/>
            <a:ext cx="3525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outline of a glyph</a:t>
            </a:r>
          </a:p>
        </p:txBody>
      </p:sp>
      <p:pic>
        <p:nvPicPr>
          <p:cNvPr id="11" name="Screenshot 2019-03-04 at 3.55.48 PM.png" descr="Screenshot 2019-03-04 at 3.55.48 PM.png">
            <a:extLst>
              <a:ext uri="{FF2B5EF4-FFF2-40B4-BE49-F238E27FC236}">
                <a16:creationId xmlns:a16="http://schemas.microsoft.com/office/drawing/2014/main" id="{AD8F6D5B-F632-9743-8030-6AC33C09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09" y="2205962"/>
            <a:ext cx="5432781" cy="280643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80C33C-9E59-0D41-815A-DF13FD76A659}"/>
              </a:ext>
            </a:extLst>
          </p:cNvPr>
          <p:cNvSpPr/>
          <p:nvPr/>
        </p:nvSpPr>
        <p:spPr>
          <a:xfrm>
            <a:off x="8382000" y="5181600"/>
            <a:ext cx="2324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Path design</a:t>
            </a:r>
          </a:p>
        </p:txBody>
      </p:sp>
    </p:spTree>
    <p:extLst>
      <p:ext uri="{BB962C8B-B14F-4D97-AF65-F5344CB8AC3E}">
        <p14:creationId xmlns:p14="http://schemas.microsoft.com/office/powerpoint/2010/main" val="148345363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8458200" cy="1143000"/>
          </a:xfrm>
        </p:spPr>
        <p:txBody>
          <a:bodyPr/>
          <a:lstStyle/>
          <a:p>
            <a:r>
              <a:rPr lang="en-US" dirty="0"/>
              <a:t>Continuity and Bezier control points</a:t>
            </a:r>
          </a:p>
        </p:txBody>
      </p:sp>
      <p:pic>
        <p:nvPicPr>
          <p:cNvPr id="4" name="Picture 2" descr="H:\continuity\GUID-A273BAAF-C5E6-4594-ADF2-259222B927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02348"/>
            <a:ext cx="8001000" cy="567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16253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err="1">
                <a:ea typeface="宋体" pitchFamily="2" charset="-122"/>
              </a:rPr>
              <a:t>Sneak</a:t>
            </a:r>
            <a:r>
              <a:rPr lang="de-DE" altLang="zh-CN" dirty="0">
                <a:ea typeface="宋体" pitchFamily="2" charset="-122"/>
              </a:rPr>
              <a:t> </a:t>
            </a:r>
            <a:r>
              <a:rPr lang="de-DE" altLang="zh-CN" dirty="0" err="1">
                <a:ea typeface="宋体" pitchFamily="2" charset="-122"/>
              </a:rPr>
              <a:t>peek</a:t>
            </a:r>
            <a:r>
              <a:rPr lang="de-DE" altLang="zh-CN" dirty="0">
                <a:ea typeface="宋体" pitchFamily="2" charset="-122"/>
              </a:rPr>
              <a:t>: </a:t>
            </a:r>
            <a:r>
              <a:rPr lang="de-DE" altLang="zh-CN" dirty="0" err="1">
                <a:ea typeface="宋体" pitchFamily="2" charset="-122"/>
              </a:rPr>
              <a:t>Bezier</a:t>
            </a:r>
            <a:r>
              <a:rPr lang="de-DE" altLang="zh-CN" dirty="0">
                <a:ea typeface="宋体" pitchFamily="2" charset="-122"/>
              </a:rPr>
              <a:t> Surface. </a:t>
            </a:r>
          </a:p>
        </p:txBody>
      </p:sp>
      <p:pic>
        <p:nvPicPr>
          <p:cNvPr id="319492" name="Picture 4" descr="fläche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9958" y="1925774"/>
            <a:ext cx="5966795" cy="340409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9498" name="Text Box 10"/>
          <p:cNvSpPr txBox="1">
            <a:spLocks noChangeArrowheads="1"/>
          </p:cNvSpPr>
          <p:nvPr/>
        </p:nvSpPr>
        <p:spPr bwMode="auto">
          <a:xfrm>
            <a:off x="49618" y="1690688"/>
            <a:ext cx="2173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zh-CN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Tensor product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17" y="1275633"/>
            <a:ext cx="5083618" cy="398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DD48055-0208-2D49-B784-CE02C7FB4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22547" r="14907" b="56703"/>
          <a:stretch/>
        </p:blipFill>
        <p:spPr bwMode="auto">
          <a:xfrm>
            <a:off x="244356" y="5503772"/>
            <a:ext cx="6858001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9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B-Splines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397764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Mathematics of shapes</a:t>
            </a: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0ABADCA-69FB-2040-AFBA-BE6C09FD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r="3915" b="-1"/>
          <a:stretch/>
        </p:blipFill>
        <p:spPr bwMode="auto">
          <a:xfrm>
            <a:off x="20" y="10"/>
            <a:ext cx="74431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24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86" name="Picture 6" descr="bs-motiv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3" y="817139"/>
            <a:ext cx="3474805" cy="566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087" name="Picture 7" descr="bs-motiv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3" y="793765"/>
            <a:ext cx="3474804" cy="566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088" name="Picture 8" descr="bs-motiv-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10607"/>
            <a:ext cx="3540572" cy="577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2090" name="Rectangle 10"/>
          <p:cNvSpPr>
            <a:spLocks noGrp="1" noChangeArrowheads="1"/>
          </p:cNvSpPr>
          <p:nvPr>
            <p:ph type="title"/>
          </p:nvPr>
        </p:nvSpPr>
        <p:spPr>
          <a:xfrm>
            <a:off x="1992313" y="173038"/>
            <a:ext cx="8229600" cy="360363"/>
          </a:xfrm>
          <a:noFill/>
          <a:ln/>
        </p:spPr>
        <p:txBody>
          <a:bodyPr>
            <a:normAutofit fontScale="90000"/>
          </a:bodyPr>
          <a:lstStyle/>
          <a:p>
            <a:pPr algn="ctr"/>
            <a:r>
              <a:rPr lang="en-US" altLang="en-US" sz="3600" b="1" dirty="0">
                <a:latin typeface="Times New Roman" pitchFamily="18" charset="0"/>
                <a:cs typeface="Times New Roman" pitchFamily="18" charset="0"/>
              </a:rPr>
              <a:t>Motivation: B-Spline Basis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97D77F-623E-BE42-870F-A5CA124E4BD4}"/>
              </a:ext>
            </a:extLst>
          </p:cNvPr>
          <p:cNvSpPr/>
          <p:nvPr/>
        </p:nvSpPr>
        <p:spPr>
          <a:xfrm>
            <a:off x="228600" y="52802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Bézier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curve of degree 11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940E8-A962-C347-8227-428C6D0CBD0C}"/>
              </a:ext>
            </a:extLst>
          </p:cNvPr>
          <p:cNvSpPr/>
          <p:nvPr/>
        </p:nvSpPr>
        <p:spPr>
          <a:xfrm>
            <a:off x="3619708" y="6397423"/>
            <a:ext cx="3854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Bézier</a:t>
            </a:r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curve segments of degree 3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1FB321-7857-7B4C-9CD5-9807C5951F57}"/>
              </a:ext>
            </a:extLst>
          </p:cNvPr>
          <p:cNvSpPr/>
          <p:nvPr/>
        </p:nvSpPr>
        <p:spPr>
          <a:xfrm>
            <a:off x="7896837" y="6341496"/>
            <a:ext cx="426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B-spline curve of degree 3 (8 control points)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2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60351"/>
            <a:ext cx="8229600" cy="1139825"/>
          </a:xfrm>
        </p:spPr>
        <p:txBody>
          <a:bodyPr/>
          <a:lstStyle/>
          <a:p>
            <a:pPr algn="ctr"/>
            <a:r>
              <a:rPr lang="en-US" altLang="en-US" sz="3200" b="1" dirty="0">
                <a:latin typeface="Times New Roman" pitchFamily="18" charset="0"/>
              </a:rPr>
              <a:t>B-Spline Curves</a:t>
            </a:r>
            <a:br>
              <a:rPr lang="en-US" altLang="en-US" sz="3800" b="1" dirty="0">
                <a:latin typeface="Times New Roman" pitchFamily="18" charset="0"/>
              </a:rPr>
            </a:br>
            <a:r>
              <a:rPr lang="en-US" altLang="en-US" sz="3800" b="1" dirty="0">
                <a:latin typeface="Times New Roman" pitchFamily="18" charset="0"/>
              </a:rPr>
              <a:t>(Two Advantages)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76400"/>
            <a:ext cx="10820400" cy="4419600"/>
          </a:xfrm>
          <a:solidFill>
            <a:srgbClr val="FFFFCC"/>
          </a:solidFill>
          <a:ln w="1270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pPr marL="571500" indent="-571500">
              <a:buClr>
                <a:srgbClr val="0000FF"/>
              </a:buClr>
              <a:buSzPct val="110000"/>
              <a:buFont typeface="Wingdings" pitchFamily="2" charset="2"/>
              <a:buAutoNum type="arabicPeriod"/>
            </a:pPr>
            <a:endParaRPr lang="en-US" altLang="en-US" sz="3800" dirty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Clr>
                <a:srgbClr val="0000FF"/>
              </a:buClr>
              <a:buSzPct val="110000"/>
              <a:buFont typeface="Wingdings" pitchFamily="2" charset="2"/>
              <a:buAutoNum type="arabicPeriod"/>
            </a:pPr>
            <a:r>
              <a:rPr lang="en-US" altLang="en-US" sz="3800" dirty="0">
                <a:latin typeface="Times New Roman" pitchFamily="18" charset="0"/>
                <a:cs typeface="Times New Roman" pitchFamily="18" charset="0"/>
              </a:rPr>
              <a:t>The degree of a B-spline polynomial can be set independently of the number of control points.</a:t>
            </a:r>
          </a:p>
          <a:p>
            <a:pPr marL="571500" indent="-571500">
              <a:buClr>
                <a:srgbClr val="0000FF"/>
              </a:buClr>
              <a:buSzPct val="110000"/>
              <a:buFont typeface="Wingdings" pitchFamily="2" charset="2"/>
              <a:buAutoNum type="arabicPeriod"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Clr>
                <a:srgbClr val="0000FF"/>
              </a:buClr>
              <a:buSzPct val="110000"/>
              <a:buFont typeface="Wingdings" pitchFamily="2" charset="2"/>
              <a:buAutoNum type="arabicPeriod"/>
            </a:pPr>
            <a:r>
              <a:rPr lang="en-US" altLang="en-US" sz="3800" dirty="0">
                <a:latin typeface="Times New Roman" pitchFamily="18" charset="0"/>
                <a:cs typeface="Times New Roman" pitchFamily="18" charset="0"/>
              </a:rPr>
              <a:t>B-splines allow local control over the shape of a spline curve (or surface)</a:t>
            </a:r>
          </a:p>
        </p:txBody>
      </p:sp>
    </p:spTree>
    <p:extLst>
      <p:ext uri="{BB962C8B-B14F-4D97-AF65-F5344CB8AC3E}">
        <p14:creationId xmlns:p14="http://schemas.microsoft.com/office/powerpoint/2010/main" val="402127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495300" y="125157"/>
            <a:ext cx="11201399" cy="1311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lang="en-US" sz="4400" b="0" dirty="0">
                <a:latin typeface="+mn-ea"/>
                <a:ea typeface="+mn-ea"/>
              </a:rPr>
              <a:t>CAD: Exact representation of shape &amp; structure</a:t>
            </a:r>
          </a:p>
          <a:p>
            <a:r>
              <a:rPr lang="en-US" sz="4400" b="0" dirty="0">
                <a:latin typeface="+mn-ea"/>
                <a:ea typeface="+mn-ea"/>
              </a:rPr>
              <a:t>CAE: Discretization of the shape (approximation)</a:t>
            </a:r>
            <a:endParaRPr sz="4400" b="0" dirty="0">
              <a:latin typeface="+mn-ea"/>
              <a:ea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A7BBE-E4FA-BC42-BB9B-EB0B0DC6C6DB}"/>
              </a:ext>
            </a:extLst>
          </p:cNvPr>
          <p:cNvSpPr/>
          <p:nvPr/>
        </p:nvSpPr>
        <p:spPr>
          <a:xfrm>
            <a:off x="1524000" y="6414572"/>
            <a:ext cx="1066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MY" sz="1600" dirty="0">
                <a:hlinkClick r:id="rId3"/>
              </a:rPr>
              <a:t>https://www.comsol.com/multiphysics/mesh-refinement</a:t>
            </a:r>
            <a:endParaRPr lang="en-US" sz="1600" dirty="0"/>
          </a:p>
        </p:txBody>
      </p:sp>
      <p:pic>
        <p:nvPicPr>
          <p:cNvPr id="8" name="Picture 7" descr="A picture containing outdoor, skiing, truck, large&#10;&#10;Description automatically generated">
            <a:extLst>
              <a:ext uri="{FF2B5EF4-FFF2-40B4-BE49-F238E27FC236}">
                <a16:creationId xmlns:a16="http://schemas.microsoft.com/office/drawing/2014/main" id="{8D441702-7746-134B-BD40-9DCCDB2EC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" y="1430022"/>
            <a:ext cx="5678465" cy="3115269"/>
          </a:xfrm>
          <a:prstGeom prst="rect">
            <a:avLst/>
          </a:prstGeom>
        </p:spPr>
      </p:pic>
      <p:pic>
        <p:nvPicPr>
          <p:cNvPr id="10" name="Picture 9" descr="A picture containing large, air, blue, standing&#10;&#10;Description automatically generated">
            <a:extLst>
              <a:ext uri="{FF2B5EF4-FFF2-40B4-BE49-F238E27FC236}">
                <a16:creationId xmlns:a16="http://schemas.microsoft.com/office/drawing/2014/main" id="{C3B7A774-FECE-9B43-8D43-BDF10D8F5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19992"/>
            <a:ext cx="3005322" cy="29128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60891F-5F51-EE4F-95B3-4B56B4CD0A51}"/>
              </a:ext>
            </a:extLst>
          </p:cNvPr>
          <p:cNvSpPr/>
          <p:nvPr/>
        </p:nvSpPr>
        <p:spPr>
          <a:xfrm>
            <a:off x="1442580" y="6079597"/>
            <a:ext cx="1066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MY" sz="1600" dirty="0">
                <a:hlinkClick r:id="rId6"/>
              </a:rPr>
              <a:t>https://www.youtube.com/watch?v=GjSdI9lxpy8</a:t>
            </a:r>
            <a:endParaRPr lang="en-US" sz="1600" dirty="0"/>
          </a:p>
        </p:txBody>
      </p:sp>
      <p:pic>
        <p:nvPicPr>
          <p:cNvPr id="9218" name="Picture 2" descr="Mesh refinement study of a wrench, with a varying mesh coarseness.">
            <a:extLst>
              <a:ext uri="{FF2B5EF4-FFF2-40B4-BE49-F238E27FC236}">
                <a16:creationId xmlns:a16="http://schemas.microsoft.com/office/drawing/2014/main" id="{BC05A25E-51CB-1D41-A8A5-BFD20186C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65070"/>
            <a:ext cx="6248400" cy="379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1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3429-B4EE-BD48-AAC9-509FAAC2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Bezier Vs B-spline: Something special about </a:t>
            </a:r>
            <a:r>
              <a:rPr lang="en-US" dirty="0" err="1"/>
              <a:t>BSpline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27146-EC0A-654F-A4F5-22DB0E11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3754"/>
            <a:ext cx="5829300" cy="440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33E78-5C9E-9B46-823C-075AFE03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27" y="1413544"/>
            <a:ext cx="3017173" cy="24357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893528-C540-064A-9A5F-CC0F553D40D6}"/>
              </a:ext>
            </a:extLst>
          </p:cNvPr>
          <p:cNvSpPr/>
          <p:nvPr/>
        </p:nvSpPr>
        <p:spPr>
          <a:xfrm>
            <a:off x="2364080" y="1519865"/>
            <a:ext cx="3017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Parameter t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defined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in [0,1]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94199-6643-A540-8B2B-DDF99587970B}"/>
              </a:ext>
            </a:extLst>
          </p:cNvPr>
          <p:cNvSpPr/>
          <p:nvPr/>
        </p:nvSpPr>
        <p:spPr>
          <a:xfrm>
            <a:off x="7696200" y="6182880"/>
            <a:ext cx="3308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Many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parameters</a:t>
            </a: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: </a:t>
            </a:r>
            <a:r>
              <a:rPr lang="de-DE" altLang="zh-CN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knot</a:t>
            </a:r>
            <a:r>
              <a:rPr lang="de-DE" altLang="zh-CN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</a:t>
            </a:r>
            <a:r>
              <a:rPr lang="de-DE" altLang="zh-CN" sz="1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vectors</a:t>
            </a:r>
            <a:endParaRPr lang="de-DE" altLang="zh-CN" sz="14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2F7E7-29D6-2647-8E96-5E3945B9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51509"/>
            <a:ext cx="3671857" cy="28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08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1"/>
            <a:ext cx="8229600" cy="1139825"/>
          </a:xfrm>
        </p:spPr>
        <p:txBody>
          <a:bodyPr/>
          <a:lstStyle/>
          <a:p>
            <a:pPr algn="ctr"/>
            <a:r>
              <a:rPr lang="en-US" altLang="en-US" sz="3200" b="1" dirty="0">
                <a:latin typeface="Times New Roman" pitchFamily="18" charset="0"/>
              </a:rPr>
              <a:t>B-Spline Curves</a:t>
            </a:r>
            <a:r>
              <a:rPr lang="en-US" altLang="en-US" sz="3800" b="1" dirty="0">
                <a:latin typeface="Times New Roman" pitchFamily="18" charset="0"/>
              </a:rPr>
              <a:t>:</a:t>
            </a:r>
            <a:r>
              <a:rPr lang="en-US" altLang="en-US" sz="2800" b="1" dirty="0">
                <a:latin typeface="Times New Roman" pitchFamily="18" charset="0"/>
              </a:rPr>
              <a:t> degree increment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295400"/>
            <a:ext cx="3011487" cy="185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3352" name="Rectangle 8"/>
          <p:cNvSpPr>
            <a:spLocks noChangeArrowheads="1"/>
          </p:cNvSpPr>
          <p:nvPr/>
        </p:nvSpPr>
        <p:spPr bwMode="auto">
          <a:xfrm>
            <a:off x="2667000" y="2418446"/>
            <a:ext cx="1447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1270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71500" indent="-5715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1pPr>
            <a:lvl2pPr marL="839788" indent="-49530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2pPr>
            <a:lvl3pPr marL="1090613" indent="-4191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3pPr>
            <a:lvl4pPr marL="1404938" indent="-3810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4pPr>
            <a:lvl5pPr marL="1722438" indent="-3810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5pPr>
            <a:lvl6pPr marL="2179638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6pPr>
            <a:lvl7pPr marL="2636838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7pPr>
            <a:lvl8pPr marL="3094038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8pPr>
            <a:lvl9pPr marL="3551238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Aban" pitchFamily="2" charset="-78"/>
                <a:cs typeface="Aban" pitchFamily="2" charset="-78"/>
              </a:defRPr>
            </a:lvl9pPr>
          </a:lstStyle>
          <a:p>
            <a:pPr marL="0" indent="0">
              <a:buClr>
                <a:srgbClr val="FF9900"/>
              </a:buClr>
              <a:buNone/>
            </a:pPr>
            <a:r>
              <a:rPr lang="en-US" altLang="en-US" sz="3600" baseline="-25000" dirty="0">
                <a:latin typeface="Times New Roman" pitchFamily="18" charset="0"/>
                <a:cs typeface="Times New Roman" pitchFamily="18" charset="0"/>
              </a:rPr>
              <a:t>Degree 1</a:t>
            </a:r>
            <a:endParaRPr lang="fa-IR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FA07BB-BA14-4144-8672-306CC5AF469B}"/>
              </a:ext>
            </a:extLst>
          </p:cNvPr>
          <p:cNvGrpSpPr/>
          <p:nvPr/>
        </p:nvGrpSpPr>
        <p:grpSpPr>
          <a:xfrm>
            <a:off x="6096000" y="1441780"/>
            <a:ext cx="3164522" cy="1987220"/>
            <a:chOff x="6096000" y="1441780"/>
            <a:chExt cx="3164522" cy="1987220"/>
          </a:xfrm>
        </p:grpSpPr>
        <p:pic>
          <p:nvPicPr>
            <p:cNvPr id="11" name="Picture 10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41780"/>
              <a:ext cx="3164522" cy="1703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629400" y="26670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2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5C2095-B1BD-FA4E-847B-824ACE1CC1FA}"/>
              </a:ext>
            </a:extLst>
          </p:cNvPr>
          <p:cNvGrpSpPr/>
          <p:nvPr/>
        </p:nvGrpSpPr>
        <p:grpSpPr>
          <a:xfrm>
            <a:off x="1993265" y="3352800"/>
            <a:ext cx="3532822" cy="2362200"/>
            <a:chOff x="1993265" y="3352800"/>
            <a:chExt cx="3532822" cy="2362200"/>
          </a:xfrm>
        </p:grpSpPr>
        <p:pic>
          <p:nvPicPr>
            <p:cNvPr id="13" name="Picture 12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265" y="3352800"/>
              <a:ext cx="3532822" cy="228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2667000" y="49530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3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4D4AAAD-6C90-EF4E-9BFD-07EF68930B77}"/>
              </a:ext>
            </a:extLst>
          </p:cNvPr>
          <p:cNvGrpSpPr/>
          <p:nvPr/>
        </p:nvGrpSpPr>
        <p:grpSpPr>
          <a:xfrm>
            <a:off x="5943601" y="3834448"/>
            <a:ext cx="3659823" cy="2237105"/>
            <a:chOff x="5943601" y="3834448"/>
            <a:chExt cx="3659823" cy="2237105"/>
          </a:xfrm>
        </p:grpSpPr>
        <p:pic>
          <p:nvPicPr>
            <p:cNvPr id="15" name="Picture 14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1" y="3834448"/>
              <a:ext cx="3659823" cy="2237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6017559" y="52578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4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18267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B-Spline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55" y="1524000"/>
            <a:ext cx="88296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CF1F43B-BA4F-9241-92C0-21FDA0947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0" r="9847" b="44380"/>
          <a:stretch/>
        </p:blipFill>
        <p:spPr bwMode="auto">
          <a:xfrm>
            <a:off x="1066800" y="4648200"/>
            <a:ext cx="7848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BBB693A-A790-2249-86F7-E2064A4B6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4" t="50277" r="4317" b="-17777"/>
          <a:stretch/>
        </p:blipFill>
        <p:spPr bwMode="auto">
          <a:xfrm>
            <a:off x="8229600" y="2438400"/>
            <a:ext cx="2209801" cy="57864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AD00C6-44CB-F640-8620-06B25309081F}"/>
              </a:ext>
            </a:extLst>
          </p:cNvPr>
          <p:cNvSpPr/>
          <p:nvPr/>
        </p:nvSpPr>
        <p:spPr>
          <a:xfrm>
            <a:off x="9627787" y="5090271"/>
            <a:ext cx="211628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Evaluation? 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 Boor </a:t>
            </a:r>
            <a:r>
              <a:rPr lang="de-DE" altLang="zh-CN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Algorithm</a:t>
            </a:r>
            <a:endParaRPr lang="de-DE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5117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‘many parameters’ </a:t>
            </a:r>
            <a:r>
              <a:rPr lang="en-US" dirty="0"/>
              <a:t>= Knots vectors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9" y="937137"/>
            <a:ext cx="8467725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77058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make it interpolate endpoints?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828801"/>
            <a:ext cx="89154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86200" y="2286000"/>
            <a:ext cx="1371600" cy="266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Y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6200"/>
            <a:ext cx="90439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38300" y="4953000"/>
            <a:ext cx="5676900" cy="342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5470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11506200" cy="5334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altLang="en-US" dirty="0"/>
              <a:t>Find the number of knots needed for a B-Spline curve which has degree = 2 and 3 control points (</a:t>
            </a:r>
            <a:r>
              <a:rPr lang="en-US" altLang="en-US" dirty="0">
                <a:sym typeface="Symbol" pitchFamily="18" charset="2"/>
              </a:rPr>
              <a:t>p</a:t>
            </a:r>
            <a:r>
              <a:rPr lang="en-US" altLang="en-US" baseline="-25000" dirty="0">
                <a:sym typeface="Symbol" pitchFamily="18" charset="2"/>
              </a:rPr>
              <a:t>0</a:t>
            </a:r>
            <a:r>
              <a:rPr lang="en-US" altLang="en-US" dirty="0">
                <a:sym typeface="Symbol" pitchFamily="18" charset="2"/>
              </a:rPr>
              <a:t> , p</a:t>
            </a:r>
            <a:r>
              <a:rPr lang="en-US" altLang="en-US" baseline="-25000" dirty="0">
                <a:sym typeface="Symbol" pitchFamily="18" charset="2"/>
              </a:rPr>
              <a:t>1</a:t>
            </a:r>
            <a:r>
              <a:rPr lang="en-US" altLang="en-US" dirty="0">
                <a:sym typeface="Symbol" pitchFamily="18" charset="2"/>
              </a:rPr>
              <a:t> &amp; </a:t>
            </a:r>
            <a:r>
              <a:rPr lang="en-US" altLang="en-US" dirty="0" err="1">
                <a:sym typeface="Symbol" pitchFamily="18" charset="2"/>
              </a:rPr>
              <a:t>p</a:t>
            </a:r>
            <a:r>
              <a:rPr lang="en-US" altLang="en-US" baseline="-25000" dirty="0" err="1">
                <a:sym typeface="Symbol" pitchFamily="18" charset="2"/>
              </a:rPr>
              <a:t>n</a:t>
            </a:r>
            <a:r>
              <a:rPr lang="en-US" altLang="en-US" baseline="-25000" dirty="0">
                <a:sym typeface="Symbol" pitchFamily="18" charset="2"/>
              </a:rPr>
              <a:t>=2</a:t>
            </a:r>
            <a:r>
              <a:rPr lang="en-US" altLang="en-US" dirty="0">
                <a:sym typeface="Symbol" pitchFamily="18" charset="2"/>
              </a:rPr>
              <a:t> ).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d=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2, Control points, n=2, </a:t>
            </a:r>
          </a:p>
          <a:p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 m= n + d + 1 = 5: 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0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4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5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lang="en-US" altLang="en-US" dirty="0">
              <a:sym typeface="Symbol" pitchFamily="18" charset="2"/>
            </a:endParaRPr>
          </a:p>
          <a:p>
            <a:pPr marL="0" indent="0">
              <a:buNone/>
            </a:pPr>
            <a:r>
              <a:rPr lang="en-US" altLang="en-US" dirty="0">
                <a:sym typeface="Symbol" pitchFamily="18" charset="2"/>
              </a:rPr>
              <a:t>b. Find the knot values such a way that it interpolates endpoints.</a:t>
            </a:r>
          </a:p>
          <a:p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0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=0,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=0,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=0</a:t>
            </a:r>
            <a:r>
              <a:rPr lang="en-US" altLang="en-US" dirty="0">
                <a:sym typeface="Wingdings" pitchFamily="2" charset="2"/>
              </a:rPr>
              <a:t>, </a:t>
            </a:r>
            <a:r>
              <a:rPr lang="en-US" altLang="en-US" dirty="0">
                <a:solidFill>
                  <a:srgbClr val="0070C0"/>
                </a:solidFill>
                <a:sym typeface="Wingdings" pitchFamily="2" charset="2"/>
              </a:rPr>
              <a:t>t</a:t>
            </a:r>
            <a:r>
              <a:rPr lang="en-US" altLang="en-US" baseline="-25000" dirty="0">
                <a:solidFill>
                  <a:srgbClr val="0070C0"/>
                </a:solidFill>
                <a:sym typeface="Wingdings" pitchFamily="2" charset="2"/>
              </a:rPr>
              <a:t>3</a:t>
            </a:r>
            <a:r>
              <a:rPr lang="en-US" altLang="en-US" dirty="0">
                <a:solidFill>
                  <a:srgbClr val="0070C0"/>
                </a:solidFill>
                <a:sym typeface="Wingdings" pitchFamily="2" charset="2"/>
              </a:rPr>
              <a:t>=1,t</a:t>
            </a:r>
            <a:r>
              <a:rPr lang="en-US" altLang="en-US" baseline="-25000" dirty="0">
                <a:solidFill>
                  <a:srgbClr val="0070C0"/>
                </a:solidFill>
                <a:sym typeface="Wingdings" pitchFamily="2" charset="2"/>
              </a:rPr>
              <a:t>4</a:t>
            </a:r>
            <a:r>
              <a:rPr lang="en-US" altLang="en-US" dirty="0">
                <a:solidFill>
                  <a:srgbClr val="0070C0"/>
                </a:solidFill>
                <a:sym typeface="Wingdings" pitchFamily="2" charset="2"/>
              </a:rPr>
              <a:t>=1,t</a:t>
            </a:r>
            <a:r>
              <a:rPr lang="en-US" altLang="en-US" baseline="-25000" dirty="0">
                <a:solidFill>
                  <a:srgbClr val="0070C0"/>
                </a:solidFill>
                <a:sym typeface="Wingdings" pitchFamily="2" charset="2"/>
              </a:rPr>
              <a:t>5</a:t>
            </a:r>
            <a:r>
              <a:rPr lang="en-US" altLang="en-US" dirty="0">
                <a:solidFill>
                  <a:srgbClr val="0070C0"/>
                </a:solidFill>
                <a:sym typeface="Wingdings" pitchFamily="2" charset="2"/>
              </a:rPr>
              <a:t>= 1</a:t>
            </a:r>
          </a:p>
          <a:p>
            <a:pPr marL="0" indent="0">
              <a:buNone/>
            </a:pPr>
            <a:endParaRPr lang="en-US" altLang="en-US" dirty="0">
              <a:sym typeface="Symbol" pitchFamily="18" charset="2"/>
            </a:endParaRPr>
          </a:p>
          <a:p>
            <a:pPr marL="0" indent="0">
              <a:buNone/>
            </a:pPr>
            <a:r>
              <a:rPr lang="en-US" altLang="en-US" dirty="0">
                <a:sym typeface="Symbol" pitchFamily="18" charset="2"/>
              </a:rPr>
              <a:t>c. Find nu of segments within this B-spline. </a:t>
            </a:r>
          </a:p>
          <a:p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[t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d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m-d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] = [t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5-2=3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] = [t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baseline="-250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altLang="en-US" dirty="0">
                <a:solidFill>
                  <a:srgbClr val="FF0000"/>
                </a:solidFill>
                <a:sym typeface="Wingdings" pitchFamily="2" charset="2"/>
              </a:rPr>
              <a:t>]= [0, 1]</a:t>
            </a:r>
            <a:endParaRPr lang="en-US" altLang="en-US" dirty="0">
              <a:sym typeface="Symbol" pitchFamily="18" charset="2"/>
            </a:endParaRPr>
          </a:p>
          <a:p>
            <a:pPr marL="0" indent="0">
              <a:buNone/>
            </a:pPr>
            <a:endParaRPr lang="en-US" altLang="en-US" dirty="0">
              <a:sym typeface="Symbol" pitchFamily="18" charset="2"/>
            </a:endParaRPr>
          </a:p>
          <a:p>
            <a:pPr marL="0" indent="0">
              <a:buNone/>
            </a:pPr>
            <a:r>
              <a:rPr lang="en-US" altLang="en-US" dirty="0"/>
              <a:t>d. Finally, find the equation of B-Spline curve in polynomial form.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990600"/>
          </a:xfrm>
          <a:noFill/>
          <a:ln/>
        </p:spPr>
        <p:txBody>
          <a:bodyPr/>
          <a:lstStyle/>
          <a:p>
            <a:r>
              <a:rPr lang="en-US" altLang="en-US" dirty="0"/>
              <a:t>B-Spline: Example 1</a:t>
            </a:r>
          </a:p>
        </p:txBody>
      </p:sp>
    </p:spTree>
    <p:extLst>
      <p:ext uri="{BB962C8B-B14F-4D97-AF65-F5344CB8AC3E}">
        <p14:creationId xmlns:p14="http://schemas.microsoft.com/office/powerpoint/2010/main" val="3080373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524000" y="11430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3200" dirty="0"/>
              <a:t>Answer d: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</a:pPr>
            <a:r>
              <a:rPr lang="en-US" altLang="en-US" sz="3200" dirty="0">
                <a:sym typeface="Wingdings" pitchFamily="2" charset="2"/>
              </a:rPr>
              <a:t>To obtain the basis function, </a:t>
            </a:r>
          </a:p>
          <a:p>
            <a:pPr marL="0" indent="0">
              <a:spcBef>
                <a:spcPct val="20000"/>
              </a:spcBef>
            </a:pPr>
            <a:r>
              <a:rPr lang="en-US" altLang="en-US" sz="3200" dirty="0"/>
              <a:t>B(t) = </a:t>
            </a:r>
            <a:r>
              <a:rPr lang="en-US" altLang="en-US" sz="3200" dirty="0">
                <a:sym typeface="Symbol" pitchFamily="18" charset="2"/>
              </a:rPr>
              <a:t> </a:t>
            </a:r>
            <a:r>
              <a:rPr lang="en-US" altLang="en-US" sz="3200" dirty="0" err="1">
                <a:sym typeface="Symbol" pitchFamily="18" charset="2"/>
              </a:rPr>
              <a:t>N</a:t>
            </a:r>
            <a:r>
              <a:rPr lang="en-US" altLang="en-US" sz="3200" baseline="-25000" dirty="0" err="1">
                <a:sym typeface="Symbol" pitchFamily="18" charset="2"/>
              </a:rPr>
              <a:t>i,d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i</a:t>
            </a:r>
            <a:r>
              <a:rPr lang="en-US" altLang="en-US" sz="3200" dirty="0">
                <a:sym typeface="Symbol" pitchFamily="18" charset="2"/>
              </a:rPr>
              <a:t> 	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sym typeface="Symbol" pitchFamily="18" charset="2"/>
              </a:rPr>
              <a:t>       =  N</a:t>
            </a:r>
            <a:r>
              <a:rPr lang="en-US" altLang="en-US" sz="3200" baseline="-25000" dirty="0">
                <a:sym typeface="Symbol" pitchFamily="18" charset="2"/>
              </a:rPr>
              <a:t>i,2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i</a:t>
            </a:r>
            <a:r>
              <a:rPr lang="en-US" altLang="en-US" sz="3200" dirty="0">
                <a:sym typeface="Symbol" pitchFamily="18" charset="2"/>
              </a:rPr>
              <a:t> 	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 dirty="0">
                <a:sym typeface="Symbol" pitchFamily="18" charset="2"/>
              </a:rPr>
              <a:t>       = N</a:t>
            </a:r>
            <a:r>
              <a:rPr lang="en-US" altLang="en-US" sz="3200" baseline="-25000" dirty="0">
                <a:sym typeface="Symbol" pitchFamily="18" charset="2"/>
              </a:rPr>
              <a:t>0,2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0</a:t>
            </a:r>
            <a:r>
              <a:rPr lang="en-US" altLang="en-US" sz="3200" dirty="0">
                <a:sym typeface="Symbol" pitchFamily="18" charset="2"/>
              </a:rPr>
              <a:t> + N</a:t>
            </a:r>
            <a:r>
              <a:rPr lang="en-US" altLang="en-US" sz="3200" baseline="-25000" dirty="0">
                <a:sym typeface="Symbol" pitchFamily="18" charset="2"/>
              </a:rPr>
              <a:t>1,2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1</a:t>
            </a:r>
            <a:r>
              <a:rPr lang="en-US" altLang="en-US" sz="3200" dirty="0">
                <a:sym typeface="Symbol" pitchFamily="18" charset="2"/>
              </a:rPr>
              <a:t> + N</a:t>
            </a:r>
            <a:r>
              <a:rPr lang="en-US" altLang="en-US" sz="3200" baseline="-25000" dirty="0">
                <a:sym typeface="Symbol" pitchFamily="18" charset="2"/>
              </a:rPr>
              <a:t>2,2</a:t>
            </a:r>
            <a:r>
              <a:rPr lang="en-US" altLang="en-US" sz="3200" dirty="0">
                <a:sym typeface="Symbol" pitchFamily="18" charset="2"/>
              </a:rPr>
              <a:t>(t)p</a:t>
            </a:r>
            <a:r>
              <a:rPr lang="en-US" altLang="en-US" sz="3200" baseline="-25000" dirty="0">
                <a:sym typeface="Symbol" pitchFamily="18" charset="2"/>
              </a:rPr>
              <a:t>2</a:t>
            </a:r>
            <a:r>
              <a:rPr lang="en-US" altLang="en-US" sz="3200" dirty="0">
                <a:sym typeface="Symbol" pitchFamily="18" charset="2"/>
              </a:rPr>
              <a:t> 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3200" dirty="0">
              <a:sym typeface="Symbol" pitchFamily="18" charset="2"/>
            </a:endParaRPr>
          </a:p>
          <a:p>
            <a:pPr marL="0" indent="0">
              <a:spcBef>
                <a:spcPct val="20000"/>
              </a:spcBef>
            </a:pPr>
            <a:r>
              <a:rPr lang="en-US" altLang="en-US" sz="3200" dirty="0">
                <a:sym typeface="Symbol" pitchFamily="18" charset="2"/>
              </a:rPr>
              <a:t>2. Firstly, find the </a:t>
            </a:r>
            <a:r>
              <a:rPr lang="en-US" altLang="en-US" sz="3200" dirty="0" err="1">
                <a:sym typeface="Symbol" pitchFamily="18" charset="2"/>
              </a:rPr>
              <a:t>N</a:t>
            </a:r>
            <a:r>
              <a:rPr lang="en-US" altLang="en-US" sz="3200" baseline="-25000" dirty="0" err="1">
                <a:sym typeface="Symbol" pitchFamily="18" charset="2"/>
              </a:rPr>
              <a:t>i,d</a:t>
            </a:r>
            <a:r>
              <a:rPr lang="en-US" altLang="en-US" sz="3200" dirty="0">
                <a:sym typeface="Symbol" pitchFamily="18" charset="2"/>
              </a:rPr>
              <a:t>(t) using the knot value that shown above, start from d =0 to d=2.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52400" y="185072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 dirty="0"/>
              <a:t>Non-periodic (open) uniform B-Spline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2674823" y="2743200"/>
            <a:ext cx="3738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 err="1"/>
              <a:t>i</a:t>
            </a:r>
            <a:r>
              <a:rPr lang="en-US" altLang="en-US" sz="1200" dirty="0"/>
              <a:t>=0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693458" y="2222886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  n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946930" y="3312742"/>
            <a:ext cx="3738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 err="1"/>
              <a:t>i</a:t>
            </a:r>
            <a:r>
              <a:rPr lang="en-US" altLang="en-US" sz="1200" dirty="0"/>
              <a:t>=0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946930" y="2813323"/>
            <a:ext cx="336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/>
              <a:t>  2</a:t>
            </a:r>
          </a:p>
        </p:txBody>
      </p:sp>
    </p:spTree>
    <p:extLst>
      <p:ext uri="{BB962C8B-B14F-4D97-AF65-F5344CB8AC3E}">
        <p14:creationId xmlns:p14="http://schemas.microsoft.com/office/powerpoint/2010/main" val="4119247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A9610C8-2BD3-5D43-A210-5D10E91E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67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 dirty="0"/>
              <a:t>Non-periodic (open) uniform B-Spline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8C1BE5-6C71-D54F-95C0-4C2F3A2ACB78}"/>
              </a:ext>
            </a:extLst>
          </p:cNvPr>
          <p:cNvGrpSpPr/>
          <p:nvPr/>
        </p:nvGrpSpPr>
        <p:grpSpPr>
          <a:xfrm>
            <a:off x="533400" y="2133600"/>
            <a:ext cx="5105400" cy="3505200"/>
            <a:chOff x="6096000" y="1441780"/>
            <a:chExt cx="3164522" cy="19872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B6437C-B5B3-B547-AF25-BB57E11A4038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41780"/>
              <a:ext cx="3164522" cy="1703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473798D6-FEE8-654F-9C24-7F8A87542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26670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2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C07F81A-B32B-874F-B744-6B81128A95A5}"/>
              </a:ext>
            </a:extLst>
          </p:cNvPr>
          <p:cNvSpPr/>
          <p:nvPr/>
        </p:nvSpPr>
        <p:spPr>
          <a:xfrm>
            <a:off x="5739129" y="1064020"/>
            <a:ext cx="62242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n=?, d=2, m=n+d+1 =?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[t</a:t>
            </a:r>
            <a:r>
              <a:rPr lang="en-US" altLang="en-US" sz="2800" baseline="-25000" dirty="0">
                <a:solidFill>
                  <a:srgbClr val="FF0000"/>
                </a:solidFill>
                <a:sym typeface="Wingdings" pitchFamily="2" charset="2"/>
              </a:rPr>
              <a:t>d</a:t>
            </a: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sz="2800" baseline="-25000" dirty="0">
                <a:solidFill>
                  <a:srgbClr val="FF0000"/>
                </a:solidFill>
                <a:sym typeface="Wingdings" pitchFamily="2" charset="2"/>
              </a:rPr>
              <a:t>m-d</a:t>
            </a: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] =</a:t>
            </a: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Number of segments?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endParaRPr lang="en-MY" sz="2800" dirty="0"/>
          </a:p>
          <a:p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Each set of control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277396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A9610C8-2BD3-5D43-A210-5D10E91E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67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 dirty="0"/>
              <a:t>Non-periodic (open) uniform B-Spline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361EB9-85B7-4140-8E86-9AAF9BC6E0D3}"/>
              </a:ext>
            </a:extLst>
          </p:cNvPr>
          <p:cNvGrpSpPr/>
          <p:nvPr/>
        </p:nvGrpSpPr>
        <p:grpSpPr>
          <a:xfrm>
            <a:off x="912177" y="2667000"/>
            <a:ext cx="4955223" cy="3200400"/>
            <a:chOff x="5943601" y="3834448"/>
            <a:chExt cx="3659823" cy="2237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E41369-F141-A94B-86D2-6B7EA39D3EA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1" y="3834448"/>
              <a:ext cx="3659823" cy="2237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96DCB03-144C-6D4B-A529-E04E3B00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559" y="5257800"/>
              <a:ext cx="14478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127000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71500" indent="-5715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6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1pPr>
              <a:lvl2pPr marL="839788" indent="-49530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2pPr>
              <a:lvl3pPr marL="1090613" indent="-4191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3pPr>
              <a:lvl4pPr marL="1404938" indent="-3810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4pPr>
              <a:lvl5pPr marL="1722438" indent="-3810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5pPr>
              <a:lvl6pPr marL="21796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6pPr>
              <a:lvl7pPr marL="26368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7pPr>
              <a:lvl8pPr marL="30940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8pPr>
              <a:lvl9pPr marL="3551238" indent="-3810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ban" pitchFamily="2" charset="-78"/>
                  <a:cs typeface="Aban" pitchFamily="2" charset="-78"/>
                </a:defRPr>
              </a:lvl9pPr>
            </a:lstStyle>
            <a:p>
              <a:pPr marL="0" indent="0">
                <a:buClr>
                  <a:srgbClr val="FF9900"/>
                </a:buClr>
                <a:buNone/>
              </a:pPr>
              <a:r>
                <a:rPr lang="en-US" altLang="en-US" sz="3600" baseline="-25000" dirty="0">
                  <a:latin typeface="Times New Roman" pitchFamily="18" charset="0"/>
                  <a:cs typeface="Times New Roman" pitchFamily="18" charset="0"/>
                </a:rPr>
                <a:t>Degree 4</a:t>
              </a:r>
              <a:endParaRPr lang="fa-IR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9CB9AA-510D-BD44-A53F-73608353BD1C}"/>
              </a:ext>
            </a:extLst>
          </p:cNvPr>
          <p:cNvSpPr/>
          <p:nvPr/>
        </p:nvSpPr>
        <p:spPr>
          <a:xfrm>
            <a:off x="5739129" y="1064020"/>
            <a:ext cx="62242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n=?, d=4, m=n+d+1 =?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[t</a:t>
            </a:r>
            <a:r>
              <a:rPr lang="en-US" altLang="en-US" sz="2800" baseline="-25000" dirty="0">
                <a:solidFill>
                  <a:srgbClr val="FF0000"/>
                </a:solidFill>
                <a:sym typeface="Wingdings" pitchFamily="2" charset="2"/>
              </a:rPr>
              <a:t>d</a:t>
            </a: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, t</a:t>
            </a:r>
            <a:r>
              <a:rPr lang="en-US" altLang="en-US" sz="2800" baseline="-25000" dirty="0">
                <a:solidFill>
                  <a:srgbClr val="FF0000"/>
                </a:solidFill>
                <a:sym typeface="Wingdings" pitchFamily="2" charset="2"/>
              </a:rPr>
              <a:t>m-d</a:t>
            </a:r>
            <a:r>
              <a:rPr lang="en-US" altLang="en-US" sz="2800" dirty="0">
                <a:solidFill>
                  <a:srgbClr val="FF0000"/>
                </a:solidFill>
                <a:sym typeface="Wingdings" pitchFamily="2" charset="2"/>
              </a:rPr>
              <a:t>] =</a:t>
            </a: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Number of segments?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800" dirty="0"/>
              <a:t>Each set of control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052814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/>
              <a:t>B-spline’s characteristics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8801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43150"/>
            <a:ext cx="7315200" cy="43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4584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juk 1"/>
          <p:cNvSpPr>
            <a:spLocks noGrp="1"/>
          </p:cNvSpPr>
          <p:nvPr>
            <p:ph type="title"/>
          </p:nvPr>
        </p:nvSpPr>
        <p:spPr>
          <a:xfrm>
            <a:off x="258635" y="533400"/>
            <a:ext cx="8229600" cy="490066"/>
          </a:xfrm>
        </p:spPr>
        <p:txBody>
          <a:bodyPr>
            <a:noAutofit/>
          </a:bodyPr>
          <a:lstStyle/>
          <a:p>
            <a:pPr algn="l"/>
            <a:r>
              <a:rPr kumimoji="1" lang="en-GB" altLang="ja-JP" dirty="0"/>
              <a:t>What’s in a surface?</a:t>
            </a:r>
            <a:endParaRPr kumimoji="1" lang="ja-JP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30654-ADA0-C741-8734-E8334FF41069}"/>
              </a:ext>
            </a:extLst>
          </p:cNvPr>
          <p:cNvSpPr/>
          <p:nvPr/>
        </p:nvSpPr>
        <p:spPr>
          <a:xfrm>
            <a:off x="152400" y="5934029"/>
            <a:ext cx="11695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solidFill>
                  <a:schemeClr val="tx1"/>
                </a:solidFill>
                <a:latin typeface="+mn-lt"/>
              </a:rPr>
              <a:t>KT Miura, D Shibuya, RU </a:t>
            </a:r>
            <a:r>
              <a:rPr lang="en-MY" sz="1400" dirty="0" err="1">
                <a:solidFill>
                  <a:schemeClr val="tx1"/>
                </a:solidFill>
                <a:latin typeface="+mn-lt"/>
              </a:rPr>
              <a:t>Gobithaasan</a:t>
            </a:r>
            <a:r>
              <a:rPr lang="en-MY" sz="1400" dirty="0">
                <a:solidFill>
                  <a:schemeClr val="tx1"/>
                </a:solidFill>
                <a:latin typeface="+mn-lt"/>
              </a:rPr>
              <a:t>, S </a:t>
            </a:r>
            <a:r>
              <a:rPr lang="en-MY" sz="1400" dirty="0" err="1">
                <a:solidFill>
                  <a:schemeClr val="tx1"/>
                </a:solidFill>
                <a:latin typeface="+mn-lt"/>
              </a:rPr>
              <a:t>Usuki</a:t>
            </a:r>
            <a:r>
              <a:rPr lang="en-MY" sz="1400" dirty="0">
                <a:solidFill>
                  <a:schemeClr val="tx1"/>
                </a:solidFill>
                <a:latin typeface="+mn-lt"/>
              </a:rPr>
              <a:t>, Designing Log-aesthetic Splines with G2 continuity, Computer-Aided Design and Applications 10 (6), 1021-1032</a:t>
            </a: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DB4D02E1-2ECC-894B-940B-96E47EDD6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r="3915" b="-1"/>
          <a:stretch/>
        </p:blipFill>
        <p:spPr bwMode="auto">
          <a:xfrm>
            <a:off x="152400" y="1077010"/>
            <a:ext cx="5257800" cy="48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6462B9-1075-1641-852C-609C7970D9C3}"/>
              </a:ext>
            </a:extLst>
          </p:cNvPr>
          <p:cNvSpPr/>
          <p:nvPr/>
        </p:nvSpPr>
        <p:spPr>
          <a:xfrm>
            <a:off x="5791200" y="5140842"/>
            <a:ext cx="6248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hlinkClick r:id="rId3"/>
              </a:rPr>
              <a:t>https://www.carbodydesign.com/gallery/2013/04/exclusive-daf-xf-design-story/13/</a:t>
            </a:r>
            <a:endParaRPr lang="en-MY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AutoShape 2" descr="DAF XF - Interior keylines">
            <a:extLst>
              <a:ext uri="{FF2B5EF4-FFF2-40B4-BE49-F238E27FC236}">
                <a16:creationId xmlns:a16="http://schemas.microsoft.com/office/drawing/2014/main" id="{A699C13B-DBE1-C043-A38C-E928A0A243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DAF XF - Interior keylines">
            <a:extLst>
              <a:ext uri="{FF2B5EF4-FFF2-40B4-BE49-F238E27FC236}">
                <a16:creationId xmlns:a16="http://schemas.microsoft.com/office/drawing/2014/main" id="{778521D2-BD8C-D14B-BF55-920C5461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130" y="1077010"/>
            <a:ext cx="627459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18D964-2086-7342-9B7A-3D174DB771BA}"/>
              </a:ext>
            </a:extLst>
          </p:cNvPr>
          <p:cNvSpPr/>
          <p:nvPr/>
        </p:nvSpPr>
        <p:spPr>
          <a:xfrm>
            <a:off x="9927005" y="613364"/>
            <a:ext cx="1920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MY" sz="2000" b="1" dirty="0">
                <a:solidFill>
                  <a:srgbClr val="111111"/>
                </a:solidFill>
                <a:latin typeface="Lato"/>
              </a:rPr>
              <a:t>Interior keylines</a:t>
            </a:r>
          </a:p>
        </p:txBody>
      </p:sp>
    </p:spTree>
    <p:extLst>
      <p:ext uri="{BB962C8B-B14F-4D97-AF65-F5344CB8AC3E}">
        <p14:creationId xmlns:p14="http://schemas.microsoft.com/office/powerpoint/2010/main" val="4126451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control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6686550" cy="567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53356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62000"/>
            <a:ext cx="839152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87FF3A-2C29-5A4B-830A-DD73DEE1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Continuity </a:t>
            </a:r>
          </a:p>
        </p:txBody>
      </p:sp>
    </p:spTree>
    <p:extLst>
      <p:ext uri="{BB962C8B-B14F-4D97-AF65-F5344CB8AC3E}">
        <p14:creationId xmlns:p14="http://schemas.microsoft.com/office/powerpoint/2010/main" val="293191974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8" y="139700"/>
            <a:ext cx="85344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Types of B-Spline: based on knot vectors</a:t>
            </a:r>
            <a:endParaRPr lang="en-MY" sz="4000" dirty="0"/>
          </a:p>
        </p:txBody>
      </p:sp>
      <p:sp>
        <p:nvSpPr>
          <p:cNvPr id="4" name="Oval 3"/>
          <p:cNvSpPr/>
          <p:nvPr/>
        </p:nvSpPr>
        <p:spPr>
          <a:xfrm>
            <a:off x="4812430" y="1143000"/>
            <a:ext cx="2883771" cy="1219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B-spline: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Control points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00201" y="1371600"/>
            <a:ext cx="2819399" cy="128344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Open: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Values of knot vector?</a:t>
            </a:r>
          </a:p>
          <a:p>
            <a:pPr algn="ctr"/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291456" y="1504128"/>
            <a:ext cx="2016163" cy="9144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Closed: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B0=Bn+1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10" name="Curved Connector 9"/>
          <p:cNvCxnSpPr>
            <a:stCxn id="4" idx="6"/>
            <a:endCxn id="6" idx="2"/>
          </p:cNvCxnSpPr>
          <p:nvPr/>
        </p:nvCxnSpPr>
        <p:spPr>
          <a:xfrm>
            <a:off x="7696201" y="1752600"/>
            <a:ext cx="595255" cy="208728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562600" y="3276601"/>
            <a:ext cx="1697019" cy="78048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Periodic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676400" y="3340585"/>
            <a:ext cx="1752600" cy="914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 uniform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29000" y="3048000"/>
            <a:ext cx="1752600" cy="685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Uniform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15" name="Curved Connector 14"/>
          <p:cNvCxnSpPr>
            <a:stCxn id="4" idx="2"/>
            <a:endCxn id="5" idx="6"/>
          </p:cNvCxnSpPr>
          <p:nvPr/>
        </p:nvCxnSpPr>
        <p:spPr>
          <a:xfrm rot="10800000" flipV="1">
            <a:off x="4419599" y="1752600"/>
            <a:ext cx="392830" cy="26072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5" idx="4"/>
            <a:endCxn id="14" idx="2"/>
          </p:cNvCxnSpPr>
          <p:nvPr/>
        </p:nvCxnSpPr>
        <p:spPr>
          <a:xfrm rot="16200000" flipH="1">
            <a:off x="2851524" y="2813424"/>
            <a:ext cx="735852" cy="41910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5" idx="3"/>
            <a:endCxn id="13" idx="0"/>
          </p:cNvCxnSpPr>
          <p:nvPr/>
        </p:nvCxnSpPr>
        <p:spPr>
          <a:xfrm rot="16200000" flipH="1">
            <a:off x="1846148" y="2634034"/>
            <a:ext cx="873494" cy="53960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5"/>
            <a:endCxn id="12" idx="1"/>
          </p:cNvCxnSpPr>
          <p:nvPr/>
        </p:nvCxnSpPr>
        <p:spPr>
          <a:xfrm rot="16200000" flipH="1">
            <a:off x="4447012" y="2026788"/>
            <a:ext cx="923809" cy="180441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4" idx="5"/>
            <a:endCxn id="12" idx="2"/>
          </p:cNvCxnSpPr>
          <p:nvPr/>
        </p:nvCxnSpPr>
        <p:spPr>
          <a:xfrm rot="16200000" flipH="1">
            <a:off x="5227029" y="3331276"/>
            <a:ext cx="33478" cy="637661"/>
          </a:xfrm>
          <a:prstGeom prst="curvedConnector4">
            <a:avLst>
              <a:gd name="adj1" fmla="val 682836"/>
              <a:gd name="adj2" fmla="val 7012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209801" y="5105400"/>
            <a:ext cx="2611419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Endpoint interpolating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44" name="Curved Connector 43"/>
          <p:cNvCxnSpPr>
            <a:stCxn id="12" idx="4"/>
            <a:endCxn id="41" idx="7"/>
          </p:cNvCxnSpPr>
          <p:nvPr/>
        </p:nvCxnSpPr>
        <p:spPr>
          <a:xfrm rot="5400000">
            <a:off x="4833837" y="3662040"/>
            <a:ext cx="1182222" cy="19723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13" idx="4"/>
            <a:endCxn id="41" idx="0"/>
          </p:cNvCxnSpPr>
          <p:nvPr/>
        </p:nvCxnSpPr>
        <p:spPr>
          <a:xfrm rot="16200000" flipH="1">
            <a:off x="2608899" y="4198787"/>
            <a:ext cx="850415" cy="96281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4" idx="4"/>
            <a:endCxn id="69" idx="1"/>
          </p:cNvCxnSpPr>
          <p:nvPr/>
        </p:nvCxnSpPr>
        <p:spPr>
          <a:xfrm rot="16200000" flipH="1">
            <a:off x="6618351" y="1998165"/>
            <a:ext cx="818077" cy="154614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172201" y="4705912"/>
            <a:ext cx="1697019" cy="78048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NURBS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53" name="Curved Connector 52"/>
          <p:cNvCxnSpPr>
            <a:stCxn id="69" idx="4"/>
            <a:endCxn id="52" idx="0"/>
          </p:cNvCxnSpPr>
          <p:nvPr/>
        </p:nvCxnSpPr>
        <p:spPr>
          <a:xfrm rot="5400000">
            <a:off x="7272451" y="3558260"/>
            <a:ext cx="895911" cy="139939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13" idx="5"/>
            <a:endCxn id="52" idx="2"/>
          </p:cNvCxnSpPr>
          <p:nvPr/>
        </p:nvCxnSpPr>
        <p:spPr>
          <a:xfrm rot="16200000" flipH="1">
            <a:off x="4184728" y="3108684"/>
            <a:ext cx="975082" cy="299986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52" idx="4"/>
            <a:endCxn id="41" idx="4"/>
          </p:cNvCxnSpPr>
          <p:nvPr/>
        </p:nvCxnSpPr>
        <p:spPr>
          <a:xfrm rot="5400000">
            <a:off x="5001410" y="4000500"/>
            <a:ext cx="533400" cy="3505200"/>
          </a:xfrm>
          <a:prstGeom prst="curvedConnector3">
            <a:avLst>
              <a:gd name="adj1" fmla="val 14285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7543800" y="3072234"/>
            <a:ext cx="1752600" cy="73776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weights</a:t>
            </a:r>
            <a:endParaRPr lang="en-MY" sz="20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8610601" y="4267201"/>
            <a:ext cx="1697019" cy="78048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Conic sections</a:t>
            </a:r>
            <a:endParaRPr lang="en-MY" sz="2000" dirty="0">
              <a:solidFill>
                <a:schemeClr val="tx1"/>
              </a:solidFill>
            </a:endParaRPr>
          </a:p>
        </p:txBody>
      </p:sp>
      <p:cxnSp>
        <p:nvCxnSpPr>
          <p:cNvPr id="76" name="Curved Connector 75"/>
          <p:cNvCxnSpPr>
            <a:stCxn id="52" idx="6"/>
            <a:endCxn id="75" idx="2"/>
          </p:cNvCxnSpPr>
          <p:nvPr/>
        </p:nvCxnSpPr>
        <p:spPr>
          <a:xfrm flipV="1">
            <a:off x="7869220" y="4657446"/>
            <a:ext cx="741381" cy="43871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6" idx="4"/>
            <a:endCxn id="75" idx="7"/>
          </p:cNvCxnSpPr>
          <p:nvPr/>
        </p:nvCxnSpPr>
        <p:spPr>
          <a:xfrm rot="16200000" flipH="1">
            <a:off x="8697830" y="3020235"/>
            <a:ext cx="1962972" cy="7595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stCxn id="6" idx="3"/>
            <a:endCxn id="12" idx="7"/>
          </p:cNvCxnSpPr>
          <p:nvPr/>
        </p:nvCxnSpPr>
        <p:spPr>
          <a:xfrm rot="5400000">
            <a:off x="7245765" y="2049948"/>
            <a:ext cx="1106283" cy="15756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98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41" grpId="0" animBg="1"/>
      <p:bldP spid="52" grpId="0" animBg="1"/>
      <p:bldP spid="69" grpId="0" animBg="1"/>
      <p:bldP spid="7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923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knot vectors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20" y="1828801"/>
            <a:ext cx="1692169" cy="95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819276" y="935638"/>
            <a:ext cx="7652606" cy="1219200"/>
            <a:chOff x="295276" y="935638"/>
            <a:chExt cx="7652606" cy="12192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032" y="935638"/>
              <a:ext cx="50308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76" y="1011838"/>
              <a:ext cx="2414587" cy="63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905000" y="2276804"/>
            <a:ext cx="7205662" cy="1359113"/>
            <a:chOff x="295276" y="2838724"/>
            <a:chExt cx="7205662" cy="1359113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76" y="2838724"/>
              <a:ext cx="2524124" cy="53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838724"/>
              <a:ext cx="4300538" cy="135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681163" y="3654967"/>
            <a:ext cx="8767763" cy="2722295"/>
            <a:chOff x="157162" y="3654966"/>
            <a:chExt cx="8767763" cy="2722295"/>
          </a:xfrm>
        </p:grpSpPr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2" y="3654966"/>
              <a:ext cx="2971800" cy="8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1637" y="4172223"/>
              <a:ext cx="7253288" cy="2205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509105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0515600" cy="1325563"/>
          </a:xfrm>
        </p:spPr>
        <p:txBody>
          <a:bodyPr/>
          <a:lstStyle/>
          <a:p>
            <a:r>
              <a:rPr lang="en-US" dirty="0"/>
              <a:t>Open &amp; closed B-Spline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76400"/>
            <a:ext cx="7712217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55705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38200"/>
            <a:ext cx="8534400" cy="528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85155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NURBS curves of degree 2 to represent a circle</a:t>
            </a:r>
          </a:p>
        </p:txBody>
      </p:sp>
      <p:pic>
        <p:nvPicPr>
          <p:cNvPr id="4098" name="Picture 2" descr="http://www.cs.mtu.edu/~shene/COURSES/cs3621/NOTES/spline/NURBS/BR-FIG-2-circ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1873"/>
            <a:ext cx="10039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3640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surfaces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397764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Mathematics of shapes</a:t>
            </a: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0ABADCA-69FB-2040-AFBA-BE6C09FD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 r="3915" b="-1"/>
          <a:stretch/>
        </p:blipFill>
        <p:spPr bwMode="auto">
          <a:xfrm>
            <a:off x="20" y="10"/>
            <a:ext cx="74431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302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100"/>
            <a:ext cx="8229600" cy="1143000"/>
          </a:xfrm>
        </p:spPr>
        <p:txBody>
          <a:bodyPr/>
          <a:lstStyle/>
          <a:p>
            <a:r>
              <a:rPr lang="en-US" dirty="0"/>
              <a:t>B-Spline Surface</a:t>
            </a:r>
            <a:endParaRPr lang="en-MY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847726"/>
            <a:ext cx="880110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28800" y="2279577"/>
            <a:ext cx="7696200" cy="920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Y"/>
          </a:p>
        </p:txBody>
      </p:sp>
      <p:sp>
        <p:nvSpPr>
          <p:cNvPr id="6" name="Rectangle 5"/>
          <p:cNvSpPr/>
          <p:nvPr/>
        </p:nvSpPr>
        <p:spPr>
          <a:xfrm>
            <a:off x="1704976" y="6172200"/>
            <a:ext cx="8734425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3565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B-Spline Surfaces</a:t>
            </a:r>
            <a:endParaRPr lang="en-MY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1"/>
            <a:ext cx="48768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981201"/>
            <a:ext cx="66008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435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juk 1"/>
          <p:cNvSpPr>
            <a:spLocks noGrp="1"/>
          </p:cNvSpPr>
          <p:nvPr>
            <p:ph type="title"/>
          </p:nvPr>
        </p:nvSpPr>
        <p:spPr>
          <a:xfrm>
            <a:off x="258635" y="533400"/>
            <a:ext cx="8229600" cy="490066"/>
          </a:xfrm>
        </p:spPr>
        <p:txBody>
          <a:bodyPr>
            <a:noAutofit/>
          </a:bodyPr>
          <a:lstStyle/>
          <a:p>
            <a:pPr algn="l"/>
            <a:r>
              <a:rPr kumimoji="1" lang="en-GB" altLang="ja-JP" dirty="0" err="1"/>
              <a:t>Whats</a:t>
            </a:r>
            <a:r>
              <a:rPr kumimoji="1" lang="en-GB" altLang="ja-JP" dirty="0"/>
              <a:t> in a surface?</a:t>
            </a:r>
            <a:endParaRPr kumimoji="1" lang="ja-JP" altLang="en-US" dirty="0"/>
          </a:p>
        </p:txBody>
      </p:sp>
      <p:pic>
        <p:nvPicPr>
          <p:cNvPr id="6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8" y="2517859"/>
            <a:ext cx="11695324" cy="378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0" name="Picture 2" descr="http://www.3dprintcomo.com/wp-content/uploads/2014/08/Rhino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10454"/>
            <a:ext cx="2270477" cy="24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E30654-ADA0-C741-8734-E8334FF41069}"/>
              </a:ext>
            </a:extLst>
          </p:cNvPr>
          <p:cNvSpPr/>
          <p:nvPr/>
        </p:nvSpPr>
        <p:spPr>
          <a:xfrm>
            <a:off x="290944" y="6550223"/>
            <a:ext cx="11695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solidFill>
                  <a:schemeClr val="tx1"/>
                </a:solidFill>
                <a:latin typeface="+mn-lt"/>
              </a:rPr>
              <a:t>KT Miura, D Shibuya, RU </a:t>
            </a:r>
            <a:r>
              <a:rPr lang="en-MY" sz="1400" dirty="0" err="1">
                <a:solidFill>
                  <a:schemeClr val="tx1"/>
                </a:solidFill>
                <a:latin typeface="+mn-lt"/>
              </a:rPr>
              <a:t>Gobithaasan</a:t>
            </a:r>
            <a:r>
              <a:rPr lang="en-MY" sz="1400" dirty="0">
                <a:solidFill>
                  <a:schemeClr val="tx1"/>
                </a:solidFill>
                <a:latin typeface="+mn-lt"/>
              </a:rPr>
              <a:t>, S </a:t>
            </a:r>
            <a:r>
              <a:rPr lang="en-MY" sz="1400" dirty="0" err="1">
                <a:solidFill>
                  <a:schemeClr val="tx1"/>
                </a:solidFill>
                <a:latin typeface="+mn-lt"/>
              </a:rPr>
              <a:t>Usuki</a:t>
            </a:r>
            <a:r>
              <a:rPr lang="en-MY" sz="1400" dirty="0">
                <a:solidFill>
                  <a:schemeClr val="tx1"/>
                </a:solidFill>
                <a:latin typeface="+mn-lt"/>
              </a:rPr>
              <a:t>, Designing Log-aesthetic Splines with G2 continuity, Computer-Aided Design and Applications 10 (6), 1021-1032</a:t>
            </a:r>
          </a:p>
        </p:txBody>
      </p:sp>
    </p:spTree>
    <p:extLst>
      <p:ext uri="{BB962C8B-B14F-4D97-AF65-F5344CB8AC3E}">
        <p14:creationId xmlns:p14="http://schemas.microsoft.com/office/powerpoint/2010/main" val="2015492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/>
              <a:t>Properties of NURBS Surfaces</a:t>
            </a:r>
            <a:endParaRPr lang="en-MY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994342"/>
            <a:ext cx="5810250" cy="562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14400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Product: NURBS</a:t>
            </a:r>
            <a:endParaRPr lang="en-MY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6" y="2057400"/>
            <a:ext cx="4628788" cy="328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www.creativecow.net/articles/polevoy_george/nurms/Images/NURMSTutorial_MeshDetails.JPG">
            <a:extLst>
              <a:ext uri="{FF2B5EF4-FFF2-40B4-BE49-F238E27FC236}">
                <a16:creationId xmlns:a16="http://schemas.microsoft.com/office/drawing/2014/main" id="{4116362A-D44B-0F4B-9AB3-08CC42E6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98" y="1907753"/>
            <a:ext cx="479249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6215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surfaces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397764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Mathematics of shapes</a:t>
            </a:r>
          </a:p>
        </p:txBody>
      </p:sp>
      <p:pic>
        <p:nvPicPr>
          <p:cNvPr id="6" name="Picture 5" descr="http://help.autodesk.com/cloudhelp/2016/ENU/AutoCAD-Core/images/GUID-F513ADF3-E0D2-410E-BC48-B2CAC9C560B2.png">
            <a:extLst>
              <a:ext uri="{FF2B5EF4-FFF2-40B4-BE49-F238E27FC236}">
                <a16:creationId xmlns:a16="http://schemas.microsoft.com/office/drawing/2014/main" id="{783062A3-8E98-F242-A3A6-6692E6CC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228600"/>
            <a:ext cx="4739640" cy="648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983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58" y="1600201"/>
            <a:ext cx="65246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58" y="4299041"/>
            <a:ext cx="6448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Developable surface</a:t>
            </a:r>
          </a:p>
        </p:txBody>
      </p:sp>
    </p:spTree>
    <p:extLst>
      <p:ext uri="{BB962C8B-B14F-4D97-AF65-F5344CB8AC3E}">
        <p14:creationId xmlns:p14="http://schemas.microsoft.com/office/powerpoint/2010/main" val="270643751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52" y="2819400"/>
            <a:ext cx="837433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1"/>
            <a:ext cx="5105400" cy="235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783" y="56924"/>
            <a:ext cx="8229600" cy="1143000"/>
          </a:xfrm>
        </p:spPr>
        <p:txBody>
          <a:bodyPr/>
          <a:lstStyle/>
          <a:p>
            <a:r>
              <a:rPr lang="en-US" dirty="0"/>
              <a:t>Undevelopable surfaces</a:t>
            </a:r>
          </a:p>
        </p:txBody>
      </p:sp>
    </p:spTree>
    <p:extLst>
      <p:ext uri="{BB962C8B-B14F-4D97-AF65-F5344CB8AC3E}">
        <p14:creationId xmlns:p14="http://schemas.microsoft.com/office/powerpoint/2010/main" val="190737100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2" y="1828800"/>
            <a:ext cx="435703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63783" y="56924"/>
            <a:ext cx="8229600" cy="1143000"/>
          </a:xfrm>
        </p:spPr>
        <p:txBody>
          <a:bodyPr/>
          <a:lstStyle/>
          <a:p>
            <a:r>
              <a:rPr lang="en-US" dirty="0"/>
              <a:t>Undevelopable surfaces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81" y="1677818"/>
            <a:ext cx="7516295" cy="373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10448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0ABADCA-69FB-2040-AFBA-BE6C09FD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7" t="9091" r="1" b="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ajuk 3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1" lang="en-US" altLang="ja-JP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LACs</a:t>
            </a:r>
          </a:p>
        </p:txBody>
      </p:sp>
      <p:sp>
        <p:nvSpPr>
          <p:cNvPr id="5" name="Ruang Letak Teks 4"/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ja-JP" kern="1200" dirty="0">
                <a:solidFill>
                  <a:schemeClr val="tx1"/>
                </a:solidFill>
              </a:rPr>
              <a:t>Towards aesthetic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5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B8A6-99B8-B746-9A79-60CB8148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b="1" dirty="0">
                <a:solidFill>
                  <a:schemeClr val="tx1"/>
                </a:solidFill>
              </a:rPr>
              <a:t>LAC developed similar to design practice!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DB1C09-0864-F74F-B161-6FC4F713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98" y="1905000"/>
            <a:ext cx="11022445" cy="476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ambar 4">
            <a:extLst>
              <a:ext uri="{FF2B5EF4-FFF2-40B4-BE49-F238E27FC236}">
                <a16:creationId xmlns:a16="http://schemas.microsoft.com/office/drawing/2014/main" id="{F3BC1A7C-E167-B844-954B-D15C9AE4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8400"/>
            <a:ext cx="7010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8290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/>
        </p:nvSpPr>
        <p:spPr>
          <a:xfrm>
            <a:off x="161993" y="144340"/>
            <a:ext cx="9144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dirty="0"/>
              <a:t>Log-Aesthetic Curves</a:t>
            </a:r>
            <a:r>
              <a:rPr lang="en-US" dirty="0"/>
              <a:t> (LACs)</a:t>
            </a:r>
            <a:endParaRPr dirty="0"/>
          </a:p>
        </p:txBody>
      </p:sp>
      <p:pic>
        <p:nvPicPr>
          <p:cNvPr id="291" name="Object 12" descr="Object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53" y="3638551"/>
            <a:ext cx="118033" cy="214314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ext Box 6"/>
          <p:cNvSpPr txBox="1"/>
          <p:nvPr/>
        </p:nvSpPr>
        <p:spPr>
          <a:xfrm>
            <a:off x="2438400" y="3028695"/>
            <a:ext cx="3500511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 err="1"/>
              <a:t>Bézier</a:t>
            </a:r>
            <a:r>
              <a:rPr sz="2000" dirty="0"/>
              <a:t> 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/>
              <a:t>B-spline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/>
              <a:t>NURBS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400" dirty="0"/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　</a:t>
            </a:r>
            <a:r>
              <a:rPr dirty="0"/>
              <a:t> </a:t>
            </a:r>
            <a:r>
              <a:rPr lang="en-US" sz="1800" dirty="0">
                <a:solidFill>
                  <a:schemeClr val="tx1"/>
                </a:solidFill>
              </a:rPr>
              <a:t>* F</a:t>
            </a:r>
            <a:r>
              <a:rPr sz="1800" dirty="0">
                <a:solidFill>
                  <a:schemeClr val="tx1"/>
                </a:solidFill>
              </a:rPr>
              <a:t>airing process</a:t>
            </a:r>
            <a:r>
              <a:rPr lang="en-US" sz="1800" dirty="0">
                <a:solidFill>
                  <a:schemeClr val="tx1"/>
                </a:solidFill>
              </a:rPr>
              <a:t> to achieve monotonic curvature profiles</a:t>
            </a:r>
            <a:r>
              <a:rPr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　</a:t>
            </a:r>
            <a:endParaRPr sz="1600" dirty="0"/>
          </a:p>
        </p:txBody>
      </p:sp>
      <p:sp>
        <p:nvSpPr>
          <p:cNvPr id="293" name="円/楕円 1"/>
          <p:cNvSpPr/>
          <p:nvPr/>
        </p:nvSpPr>
        <p:spPr>
          <a:xfrm>
            <a:off x="1968500" y="1514251"/>
            <a:ext cx="5274005" cy="5112570"/>
          </a:xfrm>
          <a:prstGeom prst="ellipse">
            <a:avLst/>
          </a:prstGeom>
          <a:ln w="127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4" name="円/楕円 7"/>
          <p:cNvSpPr/>
          <p:nvPr/>
        </p:nvSpPr>
        <p:spPr>
          <a:xfrm>
            <a:off x="6087602" y="1658268"/>
            <a:ext cx="5384997" cy="5032162"/>
          </a:xfrm>
          <a:prstGeom prst="ellipse">
            <a:avLst/>
          </a:prstGeom>
          <a:ln w="12700">
            <a:solidFill>
              <a:srgbClr val="FF9900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99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5" name="Text Box 6"/>
          <p:cNvSpPr txBox="1"/>
          <p:nvPr/>
        </p:nvSpPr>
        <p:spPr>
          <a:xfrm>
            <a:off x="7884875" y="1091375"/>
            <a:ext cx="3639101" cy="6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CC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 Quasi-Aesthetic curves</a:t>
            </a:r>
            <a:r>
              <a:rPr dirty="0">
                <a:solidFill>
                  <a:srgbClr val="00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　</a:t>
            </a:r>
            <a:endParaRPr sz="1600" dirty="0"/>
          </a:p>
        </p:txBody>
      </p:sp>
      <p:sp>
        <p:nvSpPr>
          <p:cNvPr id="296" name="Text Box 6"/>
          <p:cNvSpPr txBox="1"/>
          <p:nvPr/>
        </p:nvSpPr>
        <p:spPr>
          <a:xfrm>
            <a:off x="6193904" y="3249465"/>
            <a:ext cx="268165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Constrained 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600" dirty="0"/>
              <a:t>Bezier Spiral</a:t>
            </a:r>
          </a:p>
          <a:p>
            <a:pPr marL="342900" indent="-342900">
              <a:buSzPct val="100000"/>
              <a:buFont typeface="Arial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600" dirty="0"/>
              <a:t>Class A </a:t>
            </a:r>
            <a:r>
              <a:rPr sz="1600" dirty="0" err="1"/>
              <a:t>Bézier</a:t>
            </a:r>
            <a:r>
              <a:rPr sz="1600" dirty="0"/>
              <a:t> </a:t>
            </a:r>
            <a:r>
              <a:rPr sz="2400"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　</a:t>
            </a:r>
          </a:p>
        </p:txBody>
      </p:sp>
      <p:sp>
        <p:nvSpPr>
          <p:cNvPr id="297" name="円/楕円 7"/>
          <p:cNvSpPr/>
          <p:nvPr/>
        </p:nvSpPr>
        <p:spPr>
          <a:xfrm>
            <a:off x="8099498" y="4017219"/>
            <a:ext cx="2412993" cy="2311704"/>
          </a:xfrm>
          <a:prstGeom prst="ellipse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99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8" name="Segi Empat Tepat 12"/>
          <p:cNvSpPr txBox="1"/>
          <p:nvPr/>
        </p:nvSpPr>
        <p:spPr>
          <a:xfrm>
            <a:off x="8344575" y="3561679"/>
            <a:ext cx="28822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dirty="0"/>
              <a:t>Log-aesthetic curve</a:t>
            </a:r>
            <a:r>
              <a:rPr lang="en-US" dirty="0"/>
              <a:t>s</a:t>
            </a:r>
            <a:r>
              <a:rPr dirty="0"/>
              <a:t> </a:t>
            </a:r>
          </a:p>
        </p:txBody>
      </p:sp>
      <p:sp>
        <p:nvSpPr>
          <p:cNvPr id="299" name="Segi Empat Tepat 13"/>
          <p:cNvSpPr txBox="1"/>
          <p:nvPr/>
        </p:nvSpPr>
        <p:spPr>
          <a:xfrm>
            <a:off x="8766248" y="5392054"/>
            <a:ext cx="154749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050" dirty="0"/>
              <a:t>Logarithmic spiral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050" dirty="0"/>
              <a:t>Clothoid 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050" dirty="0" err="1"/>
              <a:t>Neilsen’s</a:t>
            </a:r>
            <a:r>
              <a:rPr sz="1050" dirty="0"/>
              <a:t> spiral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050" dirty="0"/>
              <a:t>Circle involute</a:t>
            </a:r>
          </a:p>
        </p:txBody>
      </p:sp>
      <p:sp>
        <p:nvSpPr>
          <p:cNvPr id="300" name="Segi Empat Tepat 14"/>
          <p:cNvSpPr txBox="1"/>
          <p:nvPr/>
        </p:nvSpPr>
        <p:spPr>
          <a:xfrm>
            <a:off x="8099498" y="2718652"/>
            <a:ext cx="221642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 b="1"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GCS</a:t>
            </a:r>
            <a:endParaRPr dirty="0">
              <a:solidFill>
                <a:srgbClr val="FF0000"/>
              </a:solidFill>
            </a:endParaRPr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GLAC</a:t>
            </a:r>
          </a:p>
        </p:txBody>
      </p:sp>
      <p:sp>
        <p:nvSpPr>
          <p:cNvPr id="301" name="Segi Empat Tepat 15"/>
          <p:cNvSpPr txBox="1"/>
          <p:nvPr/>
        </p:nvSpPr>
        <p:spPr>
          <a:xfrm>
            <a:off x="3068709" y="2271611"/>
            <a:ext cx="306819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008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Conventional Curves</a:t>
            </a:r>
          </a:p>
        </p:txBody>
      </p:sp>
      <p:sp>
        <p:nvSpPr>
          <p:cNvPr id="14" name="円/楕円 7"/>
          <p:cNvSpPr/>
          <p:nvPr/>
        </p:nvSpPr>
        <p:spPr>
          <a:xfrm>
            <a:off x="8590067" y="5225824"/>
            <a:ext cx="1431854" cy="1071123"/>
          </a:xfrm>
          <a:prstGeom prst="ellipse">
            <a:avLst/>
          </a:prstGeom>
          <a:ln w="12700">
            <a:solidFill>
              <a:srgbClr val="F808A2"/>
            </a:solidFill>
            <a:miter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99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" name="Segi Empat Tepat 12"/>
          <p:cNvSpPr txBox="1"/>
          <p:nvPr/>
        </p:nvSpPr>
        <p:spPr>
          <a:xfrm>
            <a:off x="8461582" y="4826899"/>
            <a:ext cx="168882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lang="en-US" sz="2000" dirty="0">
                <a:solidFill>
                  <a:srgbClr val="F808A2"/>
                </a:solidFill>
              </a:rPr>
              <a:t>Natural spirals</a:t>
            </a:r>
            <a:endParaRPr sz="2000" dirty="0">
              <a:solidFill>
                <a:srgbClr val="F808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86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" y="1229991"/>
            <a:ext cx="6995832" cy="4652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2CC9CA-7009-2D4F-B16E-D822D6D4F22C}"/>
              </a:ext>
            </a:extLst>
          </p:cNvPr>
          <p:cNvSpPr/>
          <p:nvPr/>
        </p:nvSpPr>
        <p:spPr>
          <a:xfrm>
            <a:off x="609600" y="6477924"/>
            <a:ext cx="11435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/>
              <a:t>APPLICATION OF LOG-AESTHETIC CURVES TO THE EAVES OF A WOODEN HOUSE </a:t>
            </a:r>
            <a:r>
              <a:rPr lang="en-MY" sz="1400" dirty="0">
                <a:solidFill>
                  <a:srgbClr val="20692B"/>
                </a:solidFill>
                <a:latin typeface="inherit"/>
                <a:hlinkClick r:id="rId3"/>
              </a:rPr>
              <a:t>www.mukogawa-u.ac.jp/~iasu2016/pdf/iaSU2016_proceedings_117.pdf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85F2B-F732-E041-91C5-DCEE2EFF5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524000"/>
            <a:ext cx="5339766" cy="3559844"/>
          </a:xfrm>
          <a:prstGeom prst="rect">
            <a:avLst/>
          </a:prstGeom>
        </p:spPr>
      </p:pic>
      <p:sp>
        <p:nvSpPr>
          <p:cNvPr id="7" name="Tajuk 1">
            <a:extLst>
              <a:ext uri="{FF2B5EF4-FFF2-40B4-BE49-F238E27FC236}">
                <a16:creationId xmlns:a16="http://schemas.microsoft.com/office/drawing/2014/main" id="{84DD245F-FCCC-7142-BE07-163BCE3F22BE}"/>
              </a:ext>
            </a:extLst>
          </p:cNvPr>
          <p:cNvSpPr txBox="1">
            <a:spLocks/>
          </p:cNvSpPr>
          <p:nvPr/>
        </p:nvSpPr>
        <p:spPr>
          <a:xfrm>
            <a:off x="143339" y="72299"/>
            <a:ext cx="12048661" cy="5620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GB" altLang="ja-JP" dirty="0">
                <a:latin typeface="+mn-lt"/>
              </a:rPr>
              <a:t>House Design by </a:t>
            </a:r>
            <a:r>
              <a:rPr lang="en-US" altLang="ja-JP" dirty="0" err="1">
                <a:latin typeface="+mn-lt"/>
              </a:rPr>
              <a:t>T.Suzuki</a:t>
            </a:r>
            <a:endParaRPr kumimoji="1" lang="ja-JP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00186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F8AD6F-400C-EC4D-B994-06BFD4E63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7146"/>
            <a:ext cx="9753600" cy="64738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D754BD-7CC9-074E-8CBD-E2EF2F71C03C}"/>
              </a:ext>
            </a:extLst>
          </p:cNvPr>
          <p:cNvSpPr/>
          <p:nvPr/>
        </p:nvSpPr>
        <p:spPr>
          <a:xfrm>
            <a:off x="94734" y="6581001"/>
            <a:ext cx="12097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latin typeface="Helvetica" pitchFamily="2" charset="0"/>
              </a:rPr>
              <a:t>C. W. </a:t>
            </a:r>
            <a:r>
              <a:rPr lang="en-MY" sz="1200" dirty="0" err="1">
                <a:latin typeface="Helvetica" pitchFamily="2" charset="0"/>
              </a:rPr>
              <a:t>Dankwort</a:t>
            </a:r>
            <a:r>
              <a:rPr lang="en-MY" sz="1200" dirty="0">
                <a:latin typeface="Helvetica" pitchFamily="2" charset="0"/>
              </a:rPr>
              <a:t>, R. </a:t>
            </a:r>
            <a:r>
              <a:rPr lang="en-MY" sz="1200" dirty="0" err="1">
                <a:latin typeface="Helvetica" pitchFamily="2" charset="0"/>
              </a:rPr>
              <a:t>Weidlich</a:t>
            </a:r>
            <a:r>
              <a:rPr lang="en-MY" sz="1200" dirty="0">
                <a:latin typeface="Helvetica" pitchFamily="2" charset="0"/>
              </a:rPr>
              <a:t>, B. Guenther, and J. E. </a:t>
            </a:r>
            <a:r>
              <a:rPr lang="en-MY" sz="1200" dirty="0" err="1">
                <a:latin typeface="Helvetica" pitchFamily="2" charset="0"/>
              </a:rPr>
              <a:t>Blaurock</a:t>
            </a:r>
            <a:r>
              <a:rPr lang="en-MY" sz="1200" dirty="0">
                <a:latin typeface="Helvetica" pitchFamily="2" charset="0"/>
              </a:rPr>
              <a:t>. Engineers' </a:t>
            </a:r>
            <a:r>
              <a:rPr lang="en-MY" sz="1200" dirty="0" err="1">
                <a:latin typeface="Helvetica" pitchFamily="2" charset="0"/>
              </a:rPr>
              <a:t>Cax</a:t>
            </a:r>
            <a:r>
              <a:rPr lang="en-MY" sz="1200" dirty="0">
                <a:latin typeface="Helvetica" pitchFamily="2" charset="0"/>
              </a:rPr>
              <a:t> education{it's not only CAD. Computer-Aided Design, 36(14):1439-1450, 2004.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6F38F1-7B1F-2045-91DD-381BD681869D}"/>
              </a:ext>
            </a:extLst>
          </p:cNvPr>
          <p:cNvCxnSpPr/>
          <p:nvPr/>
        </p:nvCxnSpPr>
        <p:spPr>
          <a:xfrm>
            <a:off x="3048000" y="3276600"/>
            <a:ext cx="457200" cy="0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C82ED0-9D6D-7342-8B65-4DC43BA2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CA-x: Product Lifecycle</a:t>
            </a:r>
          </a:p>
        </p:txBody>
      </p:sp>
    </p:spTree>
    <p:extLst>
      <p:ext uri="{BB962C8B-B14F-4D97-AF65-F5344CB8AC3E}">
        <p14:creationId xmlns:p14="http://schemas.microsoft.com/office/powerpoint/2010/main" val="274967033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714" y="61570"/>
            <a:ext cx="5007679" cy="334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135" y="3390842"/>
            <a:ext cx="4947744" cy="33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24"/>
            <a:ext cx="4395078" cy="665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68602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1" y="3868158"/>
            <a:ext cx="2748877" cy="266004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ubtitle 2"/>
          <p:cNvSpPr txBox="1"/>
          <p:nvPr/>
        </p:nvSpPr>
        <p:spPr>
          <a:xfrm>
            <a:off x="7372532" y="6101627"/>
            <a:ext cx="3971926" cy="27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60" tIns="60960" rIns="60960" bIns="60960">
            <a:spAutoFit/>
          </a:bodyPr>
          <a:lstStyle>
            <a:lvl1pPr algn="ctr" defTabSz="1219050">
              <a:spcBef>
                <a:spcPts val="200"/>
              </a:spcBef>
              <a:defRPr sz="1000"/>
            </a:lvl1pPr>
          </a:lstStyle>
          <a:p>
            <a:r>
              <a:t>BAASS K. (1984),Transportation Forum, 1(3), 47–52 </a:t>
            </a:r>
          </a:p>
        </p:txBody>
      </p:sp>
      <p:pic>
        <p:nvPicPr>
          <p:cNvPr id="2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0" y="1124009"/>
            <a:ext cx="3580116" cy="2773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794" y="917282"/>
            <a:ext cx="2985110" cy="3071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436" y="3988363"/>
            <a:ext cx="3592469" cy="212668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itle 1"/>
          <p:cNvSpPr txBox="1"/>
          <p:nvPr/>
        </p:nvSpPr>
        <p:spPr>
          <a:xfrm>
            <a:off x="425197" y="337559"/>
            <a:ext cx="10820401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pPr algn="l"/>
            <a:r>
              <a:rPr lang="en-US" sz="4400" b="0" dirty="0">
                <a:latin typeface="+mn-lt"/>
              </a:rPr>
              <a:t>Path Planning: idea from h</a:t>
            </a:r>
            <a:r>
              <a:rPr sz="4400" b="0" dirty="0">
                <a:latin typeface="+mn-lt"/>
              </a:rPr>
              <a:t>ighway design</a:t>
            </a:r>
          </a:p>
        </p:txBody>
      </p:sp>
      <p:sp>
        <p:nvSpPr>
          <p:cNvPr id="242" name="TextBox 1"/>
          <p:cNvSpPr txBox="1"/>
          <p:nvPr/>
        </p:nvSpPr>
        <p:spPr>
          <a:xfrm>
            <a:off x="7844832" y="4828847"/>
            <a:ext cx="387060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/>
            </a:lvl1pPr>
          </a:lstStyle>
          <a:p>
            <a:r>
              <a:rPr b="1" dirty="0">
                <a:solidFill>
                  <a:srgbClr val="FF0000"/>
                </a:solidFill>
              </a:rPr>
              <a:t>bi-clothoid: an unique solution always exist</a:t>
            </a:r>
          </a:p>
        </p:txBody>
      </p:sp>
      <p:sp>
        <p:nvSpPr>
          <p:cNvPr id="243" name="Rectangle 2"/>
          <p:cNvSpPr txBox="1"/>
          <p:nvPr/>
        </p:nvSpPr>
        <p:spPr>
          <a:xfrm>
            <a:off x="4800859" y="6408142"/>
            <a:ext cx="714869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D.S. MEEK and D.J. WALTON  (1989),Journal of Computational and Applied Mathematics 25 (1989) 69-78</a:t>
            </a:r>
          </a:p>
        </p:txBody>
      </p:sp>
      <p:pic>
        <p:nvPicPr>
          <p:cNvPr id="244" name="Picture 12" descr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902" y="1650625"/>
            <a:ext cx="4822769" cy="3178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32" descr="Picture 32">
            <a:extLst>
              <a:ext uri="{FF2B5EF4-FFF2-40B4-BE49-F238E27FC236}">
                <a16:creationId xmlns:a16="http://schemas.microsoft.com/office/drawing/2014/main" id="{5D170E78-0B56-554D-868D-92554330E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327" y="1094579"/>
            <a:ext cx="3592469" cy="19598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354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push dir="u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BEE3-1986-544A-AA67-0DF75620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734800" cy="2301875"/>
          </a:xfrm>
        </p:spPr>
        <p:txBody>
          <a:bodyPr>
            <a:normAutofit fontScale="90000"/>
          </a:bodyPr>
          <a:lstStyle/>
          <a:p>
            <a:r>
              <a:rPr lang="en-MY" dirty="0"/>
              <a:t>Minimum variation log-aesthetic surfaces:</a:t>
            </a:r>
            <a:br>
              <a:rPr lang="en-MY" dirty="0"/>
            </a:br>
            <a:r>
              <a:rPr lang="en-MY" dirty="0"/>
              <a:t>approx. </a:t>
            </a:r>
            <a:r>
              <a:rPr lang="en-MY" dirty="0" err="1"/>
              <a:t>isoparametric</a:t>
            </a:r>
            <a:r>
              <a:rPr lang="en-MY" dirty="0"/>
              <a:t> curves into log-aesthetic curves. </a:t>
            </a:r>
            <a:br>
              <a:rPr lang="en-MY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60AD9-1753-8947-BD13-98169CD6D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58812"/>
            <a:ext cx="5771195" cy="5064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1803D-6B50-3444-BE4E-D1D8F6A78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96183"/>
            <a:ext cx="5131476" cy="1783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1882A4-6C72-9140-B671-60A0CED56D62}"/>
              </a:ext>
            </a:extLst>
          </p:cNvPr>
          <p:cNvSpPr/>
          <p:nvPr/>
        </p:nvSpPr>
        <p:spPr>
          <a:xfrm>
            <a:off x="76200" y="586740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Sho</a:t>
            </a:r>
            <a:r>
              <a:rPr lang="en-US" sz="1400" dirty="0"/>
              <a:t> Suzuki, R.U. </a:t>
            </a:r>
            <a:r>
              <a:rPr lang="en-US" sz="1400" dirty="0" err="1"/>
              <a:t>Gobithaasan</a:t>
            </a:r>
            <a:r>
              <a:rPr lang="en-US" sz="1400" dirty="0"/>
              <a:t>, </a:t>
            </a:r>
            <a:r>
              <a:rPr lang="en-US" sz="1400" dirty="0" err="1"/>
              <a:t>Péter</a:t>
            </a:r>
            <a:r>
              <a:rPr lang="en-US" sz="1400" dirty="0"/>
              <a:t> Salvi, Shin </a:t>
            </a:r>
            <a:r>
              <a:rPr lang="en-US" sz="1400" dirty="0" err="1"/>
              <a:t>Usuki</a:t>
            </a:r>
            <a:r>
              <a:rPr lang="en-US" sz="1400" dirty="0"/>
              <a:t>, </a:t>
            </a:r>
            <a:r>
              <a:rPr lang="en-US" sz="1400" dirty="0" err="1"/>
              <a:t>Kenjiro</a:t>
            </a:r>
            <a:r>
              <a:rPr lang="en-US" sz="1400" dirty="0"/>
              <a:t> T. Miura, Minimum variation log-aesthetic surfaces and their applications for smoothing free-form shapes, </a:t>
            </a:r>
            <a:r>
              <a:rPr lang="en-MY" sz="1400" dirty="0"/>
              <a:t>Journal of Computational Design and Engineering 5 (2018) 243–248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497280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roup 1"/>
          <p:cNvGrpSpPr/>
          <p:nvPr/>
        </p:nvGrpSpPr>
        <p:grpSpPr>
          <a:xfrm>
            <a:off x="-118997" y="-2197"/>
            <a:ext cx="12409714" cy="6860196"/>
            <a:chOff x="0" y="0"/>
            <a:chExt cx="12409713" cy="6860195"/>
          </a:xfrm>
        </p:grpSpPr>
        <p:sp>
          <p:nvSpPr>
            <p:cNvPr id="549" name="Rectangle 83"/>
            <p:cNvSpPr/>
            <p:nvPr/>
          </p:nvSpPr>
          <p:spPr>
            <a:xfrm>
              <a:off x="0" y="4819"/>
              <a:ext cx="12409714" cy="6855377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50" name="Rectangle 84"/>
            <p:cNvSpPr/>
            <p:nvPr/>
          </p:nvSpPr>
          <p:spPr>
            <a:xfrm>
              <a:off x="217713" y="0"/>
              <a:ext cx="12192000" cy="6855377"/>
            </a:xfrm>
            <a:prstGeom prst="rect">
              <a:avLst/>
            </a:prstGeom>
            <a:solidFill>
              <a:srgbClr val="595959">
                <a:alpha val="8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552" name="Text Placeholder 33"/>
          <p:cNvSpPr txBox="1"/>
          <p:nvPr/>
        </p:nvSpPr>
        <p:spPr>
          <a:xfrm>
            <a:off x="3147977" y="3985826"/>
            <a:ext cx="609765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685800">
              <a:lnSpc>
                <a:spcPct val="90000"/>
              </a:lnSpc>
              <a:spcBef>
                <a:spcPts val="700"/>
              </a:spcBef>
              <a:defRPr sz="4000">
                <a:solidFill>
                  <a:srgbClr val="FFFFFF"/>
                </a:solidFill>
                <a:latin typeface="Fira Sans ExtraBold Italic"/>
                <a:ea typeface="Fira Sans ExtraBold Italic"/>
                <a:cs typeface="Fira Sans ExtraBold Italic"/>
                <a:sym typeface="Fira Sans ExtraBold Italic"/>
              </a:defRPr>
            </a:pPr>
            <a:r>
              <a:rPr dirty="0"/>
              <a:t>Thank You </a:t>
            </a:r>
            <a:endParaRPr sz="2100" dirty="0">
              <a:latin typeface="Neris Thin"/>
              <a:ea typeface="Neris Thin"/>
              <a:cs typeface="Neris Thin"/>
              <a:sym typeface="Neris Thin"/>
            </a:endParaRPr>
          </a:p>
        </p:txBody>
      </p:sp>
      <p:grpSp>
        <p:nvGrpSpPr>
          <p:cNvPr id="572" name="Group 2"/>
          <p:cNvGrpSpPr/>
          <p:nvPr/>
        </p:nvGrpSpPr>
        <p:grpSpPr>
          <a:xfrm>
            <a:off x="3773936" y="1466282"/>
            <a:ext cx="4656346" cy="2448756"/>
            <a:chOff x="0" y="0"/>
            <a:chExt cx="4656345" cy="2448754"/>
          </a:xfrm>
        </p:grpSpPr>
        <p:grpSp>
          <p:nvGrpSpPr>
            <p:cNvPr id="564" name="Group 55"/>
            <p:cNvGrpSpPr/>
            <p:nvPr/>
          </p:nvGrpSpPr>
          <p:grpSpPr>
            <a:xfrm>
              <a:off x="0" y="-1"/>
              <a:ext cx="4656346" cy="2448756"/>
              <a:chOff x="0" y="0"/>
              <a:chExt cx="4656345" cy="2448754"/>
            </a:xfrm>
          </p:grpSpPr>
          <p:grpSp>
            <p:nvGrpSpPr>
              <p:cNvPr id="562" name="Group 56"/>
              <p:cNvGrpSpPr/>
              <p:nvPr/>
            </p:nvGrpSpPr>
            <p:grpSpPr>
              <a:xfrm>
                <a:off x="0" y="0"/>
                <a:ext cx="4656346" cy="2448755"/>
                <a:chOff x="0" y="0"/>
                <a:chExt cx="4656345" cy="2448754"/>
              </a:xfrm>
            </p:grpSpPr>
            <p:sp>
              <p:nvSpPr>
                <p:cNvPr id="553" name="Freeform 67"/>
                <p:cNvSpPr/>
                <p:nvPr/>
              </p:nvSpPr>
              <p:spPr>
                <a:xfrm>
                  <a:off x="602914" y="0"/>
                  <a:ext cx="3445883" cy="23188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0636"/>
                      </a:moveTo>
                      <a:cubicBezTo>
                        <a:pt x="21600" y="21168"/>
                        <a:pt x="21376" y="21600"/>
                        <a:pt x="21108" y="21600"/>
                      </a:cubicBezTo>
                      <a:cubicBezTo>
                        <a:pt x="514" y="21600"/>
                        <a:pt x="514" y="21600"/>
                        <a:pt x="514" y="21600"/>
                      </a:cubicBezTo>
                      <a:cubicBezTo>
                        <a:pt x="224" y="21600"/>
                        <a:pt x="0" y="21168"/>
                        <a:pt x="0" y="20636"/>
                      </a:cubicBezTo>
                      <a:cubicBezTo>
                        <a:pt x="0" y="964"/>
                        <a:pt x="0" y="964"/>
                        <a:pt x="0" y="964"/>
                      </a:cubicBezTo>
                      <a:cubicBezTo>
                        <a:pt x="0" y="432"/>
                        <a:pt x="224" y="0"/>
                        <a:pt x="514" y="0"/>
                      </a:cubicBezTo>
                      <a:cubicBezTo>
                        <a:pt x="21108" y="0"/>
                        <a:pt x="21108" y="0"/>
                        <a:pt x="21108" y="0"/>
                      </a:cubicBezTo>
                      <a:cubicBezTo>
                        <a:pt x="21376" y="0"/>
                        <a:pt x="21600" y="432"/>
                        <a:pt x="21600" y="964"/>
                      </a:cubicBezTo>
                      <a:lnTo>
                        <a:pt x="21600" y="206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24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54" name="Rectangle 68"/>
                <p:cNvSpPr/>
                <p:nvPr/>
              </p:nvSpPr>
              <p:spPr>
                <a:xfrm>
                  <a:off x="742045" y="120582"/>
                  <a:ext cx="3176891" cy="1966426"/>
                </a:xfrm>
                <a:prstGeom prst="rect">
                  <a:avLst/>
                </a:prstGeom>
                <a:solidFill>
                  <a:srgbClr val="B2D23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24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55" name="Freeform 69"/>
                <p:cNvSpPr/>
                <p:nvPr/>
              </p:nvSpPr>
              <p:spPr>
                <a:xfrm>
                  <a:off x="13266" y="2337446"/>
                  <a:ext cx="4619891" cy="1113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4" h="21600" extrusionOk="0">
                      <a:moveTo>
                        <a:pt x="7" y="2700"/>
                      </a:moveTo>
                      <a:cubicBezTo>
                        <a:pt x="7" y="2700"/>
                        <a:pt x="-126" y="12825"/>
                        <a:pt x="820" y="21600"/>
                      </a:cubicBezTo>
                      <a:cubicBezTo>
                        <a:pt x="20645" y="21600"/>
                        <a:pt x="20645" y="21600"/>
                        <a:pt x="20645" y="21600"/>
                      </a:cubicBezTo>
                      <a:cubicBezTo>
                        <a:pt x="20645" y="21600"/>
                        <a:pt x="21308" y="19575"/>
                        <a:pt x="21474" y="6750"/>
                      </a:cubicBezTo>
                      <a:cubicBezTo>
                        <a:pt x="21474" y="0"/>
                        <a:pt x="21474" y="0"/>
                        <a:pt x="21474" y="0"/>
                      </a:cubicBezTo>
                      <a:lnTo>
                        <a:pt x="7" y="2700"/>
                      </a:lnTo>
                      <a:close/>
                    </a:path>
                  </a:pathLst>
                </a:custGeom>
                <a:solidFill>
                  <a:srgbClr val="5F676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24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pic>
              <p:nvPicPr>
                <p:cNvPr id="556" name="Picture 70" descr="Picture 7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2230777"/>
                  <a:ext cx="4656346" cy="1716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57" name="Freeform 71"/>
                <p:cNvSpPr/>
                <p:nvPr/>
              </p:nvSpPr>
              <p:spPr>
                <a:xfrm>
                  <a:off x="4252855" y="2304981"/>
                  <a:ext cx="171600" cy="185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640"/>
                      </a:moveTo>
                      <a:cubicBezTo>
                        <a:pt x="21600" y="17280"/>
                        <a:pt x="21150" y="21600"/>
                        <a:pt x="20700" y="21600"/>
                      </a:cubicBezTo>
                      <a:cubicBezTo>
                        <a:pt x="900" y="21600"/>
                        <a:pt x="900" y="21600"/>
                        <a:pt x="900" y="21600"/>
                      </a:cubicBezTo>
                      <a:cubicBezTo>
                        <a:pt x="450" y="21600"/>
                        <a:pt x="0" y="17280"/>
                        <a:pt x="0" y="8640"/>
                      </a:cubicBezTo>
                      <a:cubicBezTo>
                        <a:pt x="0" y="4320"/>
                        <a:pt x="450" y="0"/>
                        <a:pt x="900" y="0"/>
                      </a:cubicBezTo>
                      <a:cubicBezTo>
                        <a:pt x="20700" y="0"/>
                        <a:pt x="20700" y="0"/>
                        <a:pt x="20700" y="0"/>
                      </a:cubicBezTo>
                      <a:cubicBezTo>
                        <a:pt x="21150" y="0"/>
                        <a:pt x="21600" y="4320"/>
                        <a:pt x="21600" y="8640"/>
                      </a:cubicBezTo>
                      <a:close/>
                    </a:path>
                  </a:pathLst>
                </a:custGeom>
                <a:solidFill>
                  <a:srgbClr val="5F676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914377">
                    <a:defRPr sz="2400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pic>
              <p:nvPicPr>
                <p:cNvPr id="558" name="Picture 72" descr="Picture 7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80335" y="2235415"/>
                  <a:ext cx="686395" cy="973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59" name="Picture 73" descr="Picture 7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0335" y="2230777"/>
                  <a:ext cx="74206" cy="881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0" name="Picture 74" descr="Picture 7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31354" y="2235415"/>
                  <a:ext cx="630741" cy="973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1" name="Picture 75" descr="Picture 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24991" y="2230777"/>
                  <a:ext cx="32466" cy="3246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563" name="Freeform 46"/>
              <p:cNvSpPr/>
              <p:nvPr/>
            </p:nvSpPr>
            <p:spPr>
              <a:xfrm>
                <a:off x="742046" y="119000"/>
                <a:ext cx="3176891" cy="19680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71" name="Group 76"/>
            <p:cNvGrpSpPr/>
            <p:nvPr/>
          </p:nvGrpSpPr>
          <p:grpSpPr>
            <a:xfrm>
              <a:off x="761954" y="746229"/>
              <a:ext cx="3192273" cy="1337471"/>
              <a:chOff x="0" y="0"/>
              <a:chExt cx="3192272" cy="1337470"/>
            </a:xfrm>
          </p:grpSpPr>
          <p:sp>
            <p:nvSpPr>
              <p:cNvPr id="565" name="Freeform 13"/>
              <p:cNvSpPr/>
              <p:nvPr/>
            </p:nvSpPr>
            <p:spPr>
              <a:xfrm>
                <a:off x="2661267" y="614910"/>
                <a:ext cx="531006" cy="722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72" y="17271"/>
                    </a:moveTo>
                    <a:lnTo>
                      <a:pt x="20821" y="17317"/>
                    </a:lnTo>
                    <a:lnTo>
                      <a:pt x="20415" y="17317"/>
                    </a:lnTo>
                    <a:lnTo>
                      <a:pt x="20415" y="17155"/>
                    </a:lnTo>
                    <a:lnTo>
                      <a:pt x="20500" y="5001"/>
                    </a:lnTo>
                    <a:lnTo>
                      <a:pt x="20618" y="5001"/>
                    </a:lnTo>
                    <a:lnTo>
                      <a:pt x="20669" y="4954"/>
                    </a:lnTo>
                    <a:lnTo>
                      <a:pt x="20669" y="4283"/>
                    </a:lnTo>
                    <a:lnTo>
                      <a:pt x="20618" y="4283"/>
                    </a:lnTo>
                    <a:lnTo>
                      <a:pt x="20534" y="4214"/>
                    </a:lnTo>
                    <a:lnTo>
                      <a:pt x="20415" y="4214"/>
                    </a:lnTo>
                    <a:lnTo>
                      <a:pt x="20263" y="4167"/>
                    </a:lnTo>
                    <a:lnTo>
                      <a:pt x="20178" y="4167"/>
                    </a:lnTo>
                    <a:lnTo>
                      <a:pt x="20178" y="2153"/>
                    </a:lnTo>
                    <a:lnTo>
                      <a:pt x="20009" y="0"/>
                    </a:lnTo>
                    <a:lnTo>
                      <a:pt x="19890" y="2084"/>
                    </a:lnTo>
                    <a:lnTo>
                      <a:pt x="19839" y="4167"/>
                    </a:lnTo>
                    <a:lnTo>
                      <a:pt x="19484" y="4167"/>
                    </a:lnTo>
                    <a:lnTo>
                      <a:pt x="19349" y="4214"/>
                    </a:lnTo>
                    <a:lnTo>
                      <a:pt x="19315" y="4214"/>
                    </a:lnTo>
                    <a:lnTo>
                      <a:pt x="19315" y="4908"/>
                    </a:lnTo>
                    <a:lnTo>
                      <a:pt x="19349" y="4954"/>
                    </a:lnTo>
                    <a:lnTo>
                      <a:pt x="19484" y="4954"/>
                    </a:lnTo>
                    <a:lnTo>
                      <a:pt x="19399" y="16530"/>
                    </a:lnTo>
                    <a:lnTo>
                      <a:pt x="18130" y="15257"/>
                    </a:lnTo>
                    <a:lnTo>
                      <a:pt x="11189" y="15071"/>
                    </a:lnTo>
                    <a:lnTo>
                      <a:pt x="11155" y="11483"/>
                    </a:lnTo>
                    <a:lnTo>
                      <a:pt x="11274" y="11483"/>
                    </a:lnTo>
                    <a:lnTo>
                      <a:pt x="11274" y="11367"/>
                    </a:lnTo>
                    <a:lnTo>
                      <a:pt x="10343" y="11367"/>
                    </a:lnTo>
                    <a:lnTo>
                      <a:pt x="10343" y="9955"/>
                    </a:lnTo>
                    <a:lnTo>
                      <a:pt x="10495" y="9909"/>
                    </a:lnTo>
                    <a:lnTo>
                      <a:pt x="10495" y="9839"/>
                    </a:lnTo>
                    <a:lnTo>
                      <a:pt x="10208" y="9793"/>
                    </a:lnTo>
                    <a:lnTo>
                      <a:pt x="10258" y="9723"/>
                    </a:lnTo>
                    <a:lnTo>
                      <a:pt x="10292" y="9561"/>
                    </a:lnTo>
                    <a:lnTo>
                      <a:pt x="10292" y="9237"/>
                    </a:lnTo>
                    <a:lnTo>
                      <a:pt x="10258" y="9006"/>
                    </a:lnTo>
                    <a:lnTo>
                      <a:pt x="10174" y="8890"/>
                    </a:lnTo>
                    <a:lnTo>
                      <a:pt x="10055" y="8774"/>
                    </a:lnTo>
                    <a:lnTo>
                      <a:pt x="9920" y="8728"/>
                    </a:lnTo>
                    <a:lnTo>
                      <a:pt x="9767" y="8659"/>
                    </a:lnTo>
                    <a:lnTo>
                      <a:pt x="9632" y="8728"/>
                    </a:lnTo>
                    <a:lnTo>
                      <a:pt x="9513" y="8774"/>
                    </a:lnTo>
                    <a:lnTo>
                      <a:pt x="9429" y="8890"/>
                    </a:lnTo>
                    <a:lnTo>
                      <a:pt x="9344" y="9052"/>
                    </a:lnTo>
                    <a:lnTo>
                      <a:pt x="9276" y="9237"/>
                    </a:lnTo>
                    <a:lnTo>
                      <a:pt x="9276" y="9561"/>
                    </a:lnTo>
                    <a:lnTo>
                      <a:pt x="9344" y="9723"/>
                    </a:lnTo>
                    <a:lnTo>
                      <a:pt x="9344" y="9793"/>
                    </a:lnTo>
                    <a:lnTo>
                      <a:pt x="9107" y="9839"/>
                    </a:lnTo>
                    <a:lnTo>
                      <a:pt x="9107" y="9955"/>
                    </a:lnTo>
                    <a:lnTo>
                      <a:pt x="9276" y="9955"/>
                    </a:lnTo>
                    <a:lnTo>
                      <a:pt x="9310" y="11367"/>
                    </a:lnTo>
                    <a:lnTo>
                      <a:pt x="6077" y="11367"/>
                    </a:lnTo>
                    <a:lnTo>
                      <a:pt x="6077" y="10742"/>
                    </a:lnTo>
                    <a:lnTo>
                      <a:pt x="6196" y="10742"/>
                    </a:lnTo>
                    <a:lnTo>
                      <a:pt x="6196" y="10626"/>
                    </a:lnTo>
                    <a:lnTo>
                      <a:pt x="3487" y="10626"/>
                    </a:lnTo>
                    <a:lnTo>
                      <a:pt x="3453" y="10349"/>
                    </a:lnTo>
                    <a:lnTo>
                      <a:pt x="3403" y="9955"/>
                    </a:lnTo>
                    <a:lnTo>
                      <a:pt x="3284" y="9631"/>
                    </a:lnTo>
                    <a:lnTo>
                      <a:pt x="3166" y="9330"/>
                    </a:lnTo>
                    <a:lnTo>
                      <a:pt x="2827" y="8774"/>
                    </a:lnTo>
                    <a:lnTo>
                      <a:pt x="2624" y="8543"/>
                    </a:lnTo>
                    <a:lnTo>
                      <a:pt x="2387" y="8381"/>
                    </a:lnTo>
                    <a:lnTo>
                      <a:pt x="2387" y="8334"/>
                    </a:lnTo>
                    <a:lnTo>
                      <a:pt x="2133" y="8219"/>
                    </a:lnTo>
                    <a:lnTo>
                      <a:pt x="1930" y="8103"/>
                    </a:lnTo>
                    <a:lnTo>
                      <a:pt x="1930" y="8057"/>
                    </a:lnTo>
                    <a:lnTo>
                      <a:pt x="1896" y="8057"/>
                    </a:lnTo>
                    <a:lnTo>
                      <a:pt x="1642" y="7987"/>
                    </a:lnTo>
                    <a:lnTo>
                      <a:pt x="1490" y="7987"/>
                    </a:lnTo>
                    <a:lnTo>
                      <a:pt x="1524" y="6089"/>
                    </a:lnTo>
                    <a:lnTo>
                      <a:pt x="1320" y="6089"/>
                    </a:lnTo>
                    <a:lnTo>
                      <a:pt x="1270" y="7987"/>
                    </a:lnTo>
                    <a:lnTo>
                      <a:pt x="1151" y="7987"/>
                    </a:lnTo>
                    <a:lnTo>
                      <a:pt x="914" y="8057"/>
                    </a:lnTo>
                    <a:lnTo>
                      <a:pt x="863" y="8057"/>
                    </a:lnTo>
                    <a:lnTo>
                      <a:pt x="863" y="8103"/>
                    </a:lnTo>
                    <a:lnTo>
                      <a:pt x="626" y="8219"/>
                    </a:lnTo>
                    <a:lnTo>
                      <a:pt x="372" y="8334"/>
                    </a:lnTo>
                    <a:lnTo>
                      <a:pt x="135" y="8543"/>
                    </a:lnTo>
                    <a:lnTo>
                      <a:pt x="0" y="865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109"/>
                    </a:lnTo>
                    <a:lnTo>
                      <a:pt x="20872" y="17109"/>
                    </a:lnTo>
                    <a:lnTo>
                      <a:pt x="20872" y="17271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66" name="Freeform 14"/>
              <p:cNvSpPr/>
              <p:nvPr/>
            </p:nvSpPr>
            <p:spPr>
              <a:xfrm>
                <a:off x="2128181" y="116941"/>
                <a:ext cx="533087" cy="1220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39"/>
                    </a:moveTo>
                    <a:lnTo>
                      <a:pt x="21533" y="14007"/>
                    </a:lnTo>
                    <a:lnTo>
                      <a:pt x="21313" y="14144"/>
                    </a:lnTo>
                    <a:lnTo>
                      <a:pt x="21162" y="14309"/>
                    </a:lnTo>
                    <a:lnTo>
                      <a:pt x="21027" y="14514"/>
                    </a:lnTo>
                    <a:lnTo>
                      <a:pt x="20909" y="14706"/>
                    </a:lnTo>
                    <a:lnTo>
                      <a:pt x="20824" y="14939"/>
                    </a:lnTo>
                    <a:lnTo>
                      <a:pt x="20824" y="15104"/>
                    </a:lnTo>
                    <a:lnTo>
                      <a:pt x="17924" y="15104"/>
                    </a:lnTo>
                    <a:lnTo>
                      <a:pt x="17924" y="15172"/>
                    </a:lnTo>
                    <a:lnTo>
                      <a:pt x="18059" y="15172"/>
                    </a:lnTo>
                    <a:lnTo>
                      <a:pt x="18059" y="15542"/>
                    </a:lnTo>
                    <a:lnTo>
                      <a:pt x="17722" y="15542"/>
                    </a:lnTo>
                    <a:lnTo>
                      <a:pt x="17722" y="8689"/>
                    </a:lnTo>
                    <a:lnTo>
                      <a:pt x="17030" y="8689"/>
                    </a:lnTo>
                    <a:lnTo>
                      <a:pt x="17030" y="8251"/>
                    </a:lnTo>
                    <a:lnTo>
                      <a:pt x="15597" y="8251"/>
                    </a:lnTo>
                    <a:lnTo>
                      <a:pt x="15597" y="8689"/>
                    </a:lnTo>
                    <a:lnTo>
                      <a:pt x="14822" y="8689"/>
                    </a:lnTo>
                    <a:lnTo>
                      <a:pt x="14822" y="10978"/>
                    </a:lnTo>
                    <a:lnTo>
                      <a:pt x="14299" y="10978"/>
                    </a:lnTo>
                    <a:lnTo>
                      <a:pt x="14299" y="11307"/>
                    </a:lnTo>
                    <a:lnTo>
                      <a:pt x="14012" y="11307"/>
                    </a:lnTo>
                    <a:lnTo>
                      <a:pt x="14012" y="4194"/>
                    </a:lnTo>
                    <a:lnTo>
                      <a:pt x="14872" y="4194"/>
                    </a:lnTo>
                    <a:lnTo>
                      <a:pt x="14872" y="4057"/>
                    </a:lnTo>
                    <a:lnTo>
                      <a:pt x="14906" y="4057"/>
                    </a:lnTo>
                    <a:lnTo>
                      <a:pt x="14956" y="3961"/>
                    </a:lnTo>
                    <a:lnTo>
                      <a:pt x="14956" y="3851"/>
                    </a:lnTo>
                    <a:lnTo>
                      <a:pt x="14872" y="3851"/>
                    </a:lnTo>
                    <a:lnTo>
                      <a:pt x="14872" y="3618"/>
                    </a:lnTo>
                    <a:lnTo>
                      <a:pt x="14906" y="3618"/>
                    </a:lnTo>
                    <a:lnTo>
                      <a:pt x="14906" y="1960"/>
                    </a:lnTo>
                    <a:lnTo>
                      <a:pt x="14872" y="1960"/>
                    </a:lnTo>
                    <a:lnTo>
                      <a:pt x="14872" y="1220"/>
                    </a:lnTo>
                    <a:lnTo>
                      <a:pt x="14822" y="1220"/>
                    </a:lnTo>
                    <a:lnTo>
                      <a:pt x="14822" y="1521"/>
                    </a:lnTo>
                    <a:lnTo>
                      <a:pt x="14788" y="1521"/>
                    </a:lnTo>
                    <a:lnTo>
                      <a:pt x="14788" y="2056"/>
                    </a:lnTo>
                    <a:lnTo>
                      <a:pt x="13405" y="2056"/>
                    </a:lnTo>
                    <a:lnTo>
                      <a:pt x="13405" y="1521"/>
                    </a:lnTo>
                    <a:lnTo>
                      <a:pt x="13355" y="1521"/>
                    </a:lnTo>
                    <a:lnTo>
                      <a:pt x="13355" y="1220"/>
                    </a:lnTo>
                    <a:lnTo>
                      <a:pt x="13321" y="1220"/>
                    </a:lnTo>
                    <a:lnTo>
                      <a:pt x="13321" y="1987"/>
                    </a:lnTo>
                    <a:lnTo>
                      <a:pt x="13270" y="1987"/>
                    </a:lnTo>
                    <a:lnTo>
                      <a:pt x="13270" y="2056"/>
                    </a:lnTo>
                    <a:lnTo>
                      <a:pt x="11972" y="2056"/>
                    </a:lnTo>
                    <a:lnTo>
                      <a:pt x="11972" y="1562"/>
                    </a:lnTo>
                    <a:lnTo>
                      <a:pt x="11888" y="1562"/>
                    </a:lnTo>
                    <a:lnTo>
                      <a:pt x="11888" y="1987"/>
                    </a:lnTo>
                    <a:lnTo>
                      <a:pt x="11888" y="1220"/>
                    </a:lnTo>
                    <a:lnTo>
                      <a:pt x="11803" y="1220"/>
                    </a:lnTo>
                    <a:lnTo>
                      <a:pt x="11803" y="1987"/>
                    </a:lnTo>
                    <a:lnTo>
                      <a:pt x="11770" y="1987"/>
                    </a:lnTo>
                    <a:lnTo>
                      <a:pt x="11770" y="2056"/>
                    </a:lnTo>
                    <a:lnTo>
                      <a:pt x="10505" y="2097"/>
                    </a:lnTo>
                    <a:lnTo>
                      <a:pt x="10505" y="1562"/>
                    </a:lnTo>
                    <a:lnTo>
                      <a:pt x="10421" y="1562"/>
                    </a:lnTo>
                    <a:lnTo>
                      <a:pt x="10421" y="2097"/>
                    </a:lnTo>
                    <a:lnTo>
                      <a:pt x="10370" y="2097"/>
                    </a:lnTo>
                    <a:lnTo>
                      <a:pt x="10370" y="1220"/>
                    </a:lnTo>
                    <a:lnTo>
                      <a:pt x="10303" y="1220"/>
                    </a:lnTo>
                    <a:lnTo>
                      <a:pt x="10303" y="1987"/>
                    </a:lnTo>
                    <a:lnTo>
                      <a:pt x="10252" y="1987"/>
                    </a:lnTo>
                    <a:lnTo>
                      <a:pt x="10252" y="2097"/>
                    </a:lnTo>
                    <a:lnTo>
                      <a:pt x="9038" y="2097"/>
                    </a:lnTo>
                    <a:lnTo>
                      <a:pt x="9038" y="1562"/>
                    </a:lnTo>
                    <a:lnTo>
                      <a:pt x="8987" y="1562"/>
                    </a:lnTo>
                    <a:lnTo>
                      <a:pt x="8987" y="2097"/>
                    </a:lnTo>
                    <a:lnTo>
                      <a:pt x="8903" y="2097"/>
                    </a:lnTo>
                    <a:lnTo>
                      <a:pt x="8903" y="2028"/>
                    </a:lnTo>
                    <a:lnTo>
                      <a:pt x="8869" y="1987"/>
                    </a:lnTo>
                    <a:lnTo>
                      <a:pt x="8869" y="0"/>
                    </a:lnTo>
                    <a:lnTo>
                      <a:pt x="8785" y="0"/>
                    </a:lnTo>
                    <a:lnTo>
                      <a:pt x="8785" y="2563"/>
                    </a:lnTo>
                    <a:lnTo>
                      <a:pt x="8616" y="2590"/>
                    </a:lnTo>
                    <a:lnTo>
                      <a:pt x="8043" y="2590"/>
                    </a:lnTo>
                    <a:lnTo>
                      <a:pt x="7891" y="2618"/>
                    </a:lnTo>
                    <a:lnTo>
                      <a:pt x="7520" y="2618"/>
                    </a:lnTo>
                    <a:lnTo>
                      <a:pt x="7402" y="2659"/>
                    </a:lnTo>
                    <a:lnTo>
                      <a:pt x="7234" y="2659"/>
                    </a:lnTo>
                    <a:lnTo>
                      <a:pt x="7065" y="2686"/>
                    </a:lnTo>
                    <a:lnTo>
                      <a:pt x="6947" y="2686"/>
                    </a:lnTo>
                    <a:lnTo>
                      <a:pt x="6829" y="2727"/>
                    </a:lnTo>
                    <a:lnTo>
                      <a:pt x="6660" y="2727"/>
                    </a:lnTo>
                    <a:lnTo>
                      <a:pt x="6576" y="2755"/>
                    </a:lnTo>
                    <a:lnTo>
                      <a:pt x="6458" y="2755"/>
                    </a:lnTo>
                    <a:lnTo>
                      <a:pt x="6340" y="2796"/>
                    </a:lnTo>
                    <a:lnTo>
                      <a:pt x="6003" y="2851"/>
                    </a:lnTo>
                    <a:lnTo>
                      <a:pt x="5969" y="2851"/>
                    </a:lnTo>
                    <a:lnTo>
                      <a:pt x="5885" y="2892"/>
                    </a:lnTo>
                    <a:lnTo>
                      <a:pt x="5851" y="2919"/>
                    </a:lnTo>
                    <a:lnTo>
                      <a:pt x="5800" y="2919"/>
                    </a:lnTo>
                    <a:lnTo>
                      <a:pt x="5767" y="2960"/>
                    </a:lnTo>
                    <a:lnTo>
                      <a:pt x="5716" y="2988"/>
                    </a:lnTo>
                    <a:lnTo>
                      <a:pt x="5767" y="2960"/>
                    </a:lnTo>
                    <a:lnTo>
                      <a:pt x="5716" y="2988"/>
                    </a:lnTo>
                    <a:lnTo>
                      <a:pt x="5682" y="3029"/>
                    </a:lnTo>
                    <a:lnTo>
                      <a:pt x="5682" y="3084"/>
                    </a:lnTo>
                    <a:lnTo>
                      <a:pt x="5716" y="3125"/>
                    </a:lnTo>
                    <a:lnTo>
                      <a:pt x="5682" y="3084"/>
                    </a:lnTo>
                    <a:lnTo>
                      <a:pt x="5682" y="3056"/>
                    </a:lnTo>
                    <a:lnTo>
                      <a:pt x="5682" y="3152"/>
                    </a:lnTo>
                    <a:lnTo>
                      <a:pt x="5716" y="3152"/>
                    </a:lnTo>
                    <a:lnTo>
                      <a:pt x="5716" y="3193"/>
                    </a:lnTo>
                    <a:lnTo>
                      <a:pt x="5767" y="3193"/>
                    </a:lnTo>
                    <a:lnTo>
                      <a:pt x="5767" y="3221"/>
                    </a:lnTo>
                    <a:lnTo>
                      <a:pt x="5800" y="3262"/>
                    </a:lnTo>
                    <a:lnTo>
                      <a:pt x="5885" y="3262"/>
                    </a:lnTo>
                    <a:lnTo>
                      <a:pt x="5935" y="3289"/>
                    </a:lnTo>
                    <a:lnTo>
                      <a:pt x="6003" y="3317"/>
                    </a:lnTo>
                    <a:lnTo>
                      <a:pt x="6053" y="3317"/>
                    </a:lnTo>
                    <a:lnTo>
                      <a:pt x="6138" y="3358"/>
                    </a:lnTo>
                    <a:lnTo>
                      <a:pt x="6205" y="3358"/>
                    </a:lnTo>
                    <a:lnTo>
                      <a:pt x="6289" y="3385"/>
                    </a:lnTo>
                    <a:lnTo>
                      <a:pt x="6424" y="3385"/>
                    </a:lnTo>
                    <a:lnTo>
                      <a:pt x="6492" y="3426"/>
                    </a:lnTo>
                    <a:lnTo>
                      <a:pt x="6627" y="3426"/>
                    </a:lnTo>
                    <a:lnTo>
                      <a:pt x="6711" y="3454"/>
                    </a:lnTo>
                    <a:lnTo>
                      <a:pt x="6745" y="3454"/>
                    </a:lnTo>
                    <a:lnTo>
                      <a:pt x="7756" y="3591"/>
                    </a:lnTo>
                    <a:lnTo>
                      <a:pt x="7756" y="4125"/>
                    </a:lnTo>
                    <a:lnTo>
                      <a:pt x="7352" y="4153"/>
                    </a:lnTo>
                    <a:lnTo>
                      <a:pt x="7031" y="4221"/>
                    </a:lnTo>
                    <a:lnTo>
                      <a:pt x="6778" y="4249"/>
                    </a:lnTo>
                    <a:lnTo>
                      <a:pt x="6711" y="4317"/>
                    </a:lnTo>
                    <a:lnTo>
                      <a:pt x="6711" y="4619"/>
                    </a:lnTo>
                    <a:lnTo>
                      <a:pt x="6778" y="4687"/>
                    </a:lnTo>
                    <a:lnTo>
                      <a:pt x="6778" y="5085"/>
                    </a:lnTo>
                    <a:lnTo>
                      <a:pt x="6711" y="5126"/>
                    </a:lnTo>
                    <a:lnTo>
                      <a:pt x="6711" y="5153"/>
                    </a:lnTo>
                    <a:lnTo>
                      <a:pt x="6778" y="5222"/>
                    </a:lnTo>
                    <a:lnTo>
                      <a:pt x="6778" y="5482"/>
                    </a:lnTo>
                    <a:lnTo>
                      <a:pt x="6711" y="5523"/>
                    </a:lnTo>
                    <a:lnTo>
                      <a:pt x="6711" y="5647"/>
                    </a:lnTo>
                    <a:lnTo>
                      <a:pt x="6778" y="5715"/>
                    </a:lnTo>
                    <a:lnTo>
                      <a:pt x="6745" y="17269"/>
                    </a:lnTo>
                    <a:lnTo>
                      <a:pt x="6374" y="17269"/>
                    </a:lnTo>
                    <a:lnTo>
                      <a:pt x="6340" y="5688"/>
                    </a:lnTo>
                    <a:lnTo>
                      <a:pt x="5311" y="5688"/>
                    </a:lnTo>
                    <a:lnTo>
                      <a:pt x="5311" y="5249"/>
                    </a:lnTo>
                    <a:lnTo>
                      <a:pt x="1518" y="5249"/>
                    </a:lnTo>
                    <a:lnTo>
                      <a:pt x="1265" y="5688"/>
                    </a:lnTo>
                    <a:lnTo>
                      <a:pt x="708" y="5688"/>
                    </a:lnTo>
                    <a:lnTo>
                      <a:pt x="287" y="6483"/>
                    </a:lnTo>
                    <a:lnTo>
                      <a:pt x="287" y="16776"/>
                    </a:lnTo>
                    <a:lnTo>
                      <a:pt x="169" y="16776"/>
                    </a:lnTo>
                    <a:lnTo>
                      <a:pt x="169" y="16735"/>
                    </a:lnTo>
                    <a:lnTo>
                      <a:pt x="84" y="16707"/>
                    </a:lnTo>
                    <a:lnTo>
                      <a:pt x="0" y="16707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3939"/>
                    </a:lnTo>
                    <a:close/>
                    <a:moveTo>
                      <a:pt x="5767" y="3084"/>
                    </a:moveTo>
                    <a:lnTo>
                      <a:pt x="5800" y="3084"/>
                    </a:lnTo>
                    <a:lnTo>
                      <a:pt x="5935" y="3125"/>
                    </a:lnTo>
                    <a:lnTo>
                      <a:pt x="5800" y="3084"/>
                    </a:lnTo>
                    <a:lnTo>
                      <a:pt x="5767" y="3084"/>
                    </a:lnTo>
                    <a:lnTo>
                      <a:pt x="5767" y="3056"/>
                    </a:lnTo>
                    <a:lnTo>
                      <a:pt x="5767" y="3084"/>
                    </a:lnTo>
                    <a:close/>
                    <a:moveTo>
                      <a:pt x="5767" y="3125"/>
                    </a:moveTo>
                    <a:lnTo>
                      <a:pt x="5716" y="3125"/>
                    </a:lnTo>
                    <a:lnTo>
                      <a:pt x="5767" y="3125"/>
                    </a:lnTo>
                    <a:lnTo>
                      <a:pt x="6087" y="3193"/>
                    </a:lnTo>
                    <a:lnTo>
                      <a:pt x="5767" y="3125"/>
                    </a:lnTo>
                    <a:close/>
                    <a:moveTo>
                      <a:pt x="6913" y="2727"/>
                    </a:moveTo>
                    <a:lnTo>
                      <a:pt x="6913" y="2755"/>
                    </a:lnTo>
                    <a:lnTo>
                      <a:pt x="6913" y="2727"/>
                    </a:lnTo>
                    <a:close/>
                    <a:moveTo>
                      <a:pt x="6981" y="2851"/>
                    </a:moveTo>
                    <a:lnTo>
                      <a:pt x="6947" y="2823"/>
                    </a:lnTo>
                    <a:lnTo>
                      <a:pt x="6981" y="2851"/>
                    </a:lnTo>
                    <a:lnTo>
                      <a:pt x="7065" y="2892"/>
                    </a:lnTo>
                    <a:lnTo>
                      <a:pt x="6981" y="2851"/>
                    </a:lnTo>
                    <a:close/>
                    <a:moveTo>
                      <a:pt x="7200" y="2727"/>
                    </a:moveTo>
                    <a:lnTo>
                      <a:pt x="7200" y="2686"/>
                    </a:lnTo>
                    <a:lnTo>
                      <a:pt x="7234" y="2686"/>
                    </a:lnTo>
                    <a:lnTo>
                      <a:pt x="7200" y="2686"/>
                    </a:lnTo>
                    <a:lnTo>
                      <a:pt x="7200" y="2727"/>
                    </a:lnTo>
                    <a:close/>
                    <a:moveTo>
                      <a:pt x="7234" y="2823"/>
                    </a:moveTo>
                    <a:lnTo>
                      <a:pt x="7234" y="2796"/>
                    </a:lnTo>
                    <a:lnTo>
                      <a:pt x="7234" y="2823"/>
                    </a:lnTo>
                    <a:lnTo>
                      <a:pt x="7267" y="2823"/>
                    </a:lnTo>
                    <a:lnTo>
                      <a:pt x="7234" y="2823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67" name="Freeform 15"/>
              <p:cNvSpPr/>
              <p:nvPr/>
            </p:nvSpPr>
            <p:spPr>
              <a:xfrm>
                <a:off x="1596344" y="413554"/>
                <a:ext cx="531838" cy="923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" y="5540"/>
                    </a:moveTo>
                    <a:lnTo>
                      <a:pt x="0" y="550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5136"/>
                    </a:lnTo>
                    <a:lnTo>
                      <a:pt x="21532" y="15136"/>
                    </a:lnTo>
                    <a:lnTo>
                      <a:pt x="21532" y="14829"/>
                    </a:lnTo>
                    <a:lnTo>
                      <a:pt x="21448" y="14829"/>
                    </a:lnTo>
                    <a:lnTo>
                      <a:pt x="21448" y="15136"/>
                    </a:lnTo>
                    <a:lnTo>
                      <a:pt x="21245" y="15136"/>
                    </a:lnTo>
                    <a:lnTo>
                      <a:pt x="21245" y="14919"/>
                    </a:lnTo>
                    <a:lnTo>
                      <a:pt x="21161" y="14865"/>
                    </a:lnTo>
                    <a:lnTo>
                      <a:pt x="21042" y="14865"/>
                    </a:lnTo>
                    <a:lnTo>
                      <a:pt x="21042" y="14611"/>
                    </a:lnTo>
                    <a:lnTo>
                      <a:pt x="20958" y="14611"/>
                    </a:lnTo>
                    <a:lnTo>
                      <a:pt x="20958" y="14865"/>
                    </a:lnTo>
                    <a:lnTo>
                      <a:pt x="20620" y="14865"/>
                    </a:lnTo>
                    <a:lnTo>
                      <a:pt x="20670" y="12710"/>
                    </a:lnTo>
                    <a:lnTo>
                      <a:pt x="20383" y="12674"/>
                    </a:lnTo>
                    <a:lnTo>
                      <a:pt x="19977" y="12674"/>
                    </a:lnTo>
                    <a:lnTo>
                      <a:pt x="19842" y="12583"/>
                    </a:lnTo>
                    <a:lnTo>
                      <a:pt x="19808" y="12583"/>
                    </a:lnTo>
                    <a:lnTo>
                      <a:pt x="19724" y="12547"/>
                    </a:lnTo>
                    <a:lnTo>
                      <a:pt x="19724" y="12457"/>
                    </a:lnTo>
                    <a:lnTo>
                      <a:pt x="19521" y="12402"/>
                    </a:lnTo>
                    <a:lnTo>
                      <a:pt x="19437" y="12402"/>
                    </a:lnTo>
                    <a:lnTo>
                      <a:pt x="19268" y="12095"/>
                    </a:lnTo>
                    <a:lnTo>
                      <a:pt x="19031" y="11787"/>
                    </a:lnTo>
                    <a:lnTo>
                      <a:pt x="18777" y="11569"/>
                    </a:lnTo>
                    <a:lnTo>
                      <a:pt x="18456" y="11388"/>
                    </a:lnTo>
                    <a:lnTo>
                      <a:pt x="18135" y="11316"/>
                    </a:lnTo>
                    <a:lnTo>
                      <a:pt x="18135" y="10827"/>
                    </a:lnTo>
                    <a:lnTo>
                      <a:pt x="18169" y="10827"/>
                    </a:lnTo>
                    <a:lnTo>
                      <a:pt x="18169" y="10737"/>
                    </a:lnTo>
                    <a:lnTo>
                      <a:pt x="18135" y="10737"/>
                    </a:lnTo>
                    <a:lnTo>
                      <a:pt x="18085" y="10646"/>
                    </a:lnTo>
                    <a:lnTo>
                      <a:pt x="18051" y="10610"/>
                    </a:lnTo>
                    <a:lnTo>
                      <a:pt x="17966" y="10556"/>
                    </a:lnTo>
                    <a:lnTo>
                      <a:pt x="17932" y="10519"/>
                    </a:lnTo>
                    <a:lnTo>
                      <a:pt x="17848" y="10519"/>
                    </a:lnTo>
                    <a:lnTo>
                      <a:pt x="17848" y="10248"/>
                    </a:lnTo>
                    <a:lnTo>
                      <a:pt x="17797" y="10248"/>
                    </a:lnTo>
                    <a:lnTo>
                      <a:pt x="17797" y="10212"/>
                    </a:lnTo>
                    <a:lnTo>
                      <a:pt x="17797" y="10248"/>
                    </a:lnTo>
                    <a:lnTo>
                      <a:pt x="17713" y="10248"/>
                    </a:lnTo>
                    <a:lnTo>
                      <a:pt x="17713" y="10519"/>
                    </a:lnTo>
                    <a:lnTo>
                      <a:pt x="17679" y="10519"/>
                    </a:lnTo>
                    <a:lnTo>
                      <a:pt x="17594" y="10556"/>
                    </a:lnTo>
                    <a:lnTo>
                      <a:pt x="17561" y="10610"/>
                    </a:lnTo>
                    <a:lnTo>
                      <a:pt x="17510" y="10646"/>
                    </a:lnTo>
                    <a:lnTo>
                      <a:pt x="17476" y="10737"/>
                    </a:lnTo>
                    <a:lnTo>
                      <a:pt x="17425" y="10737"/>
                    </a:lnTo>
                    <a:lnTo>
                      <a:pt x="17425" y="10827"/>
                    </a:lnTo>
                    <a:lnTo>
                      <a:pt x="17476" y="10827"/>
                    </a:lnTo>
                    <a:lnTo>
                      <a:pt x="17476" y="11316"/>
                    </a:lnTo>
                    <a:lnTo>
                      <a:pt x="17138" y="11388"/>
                    </a:lnTo>
                    <a:lnTo>
                      <a:pt x="16817" y="11569"/>
                    </a:lnTo>
                    <a:lnTo>
                      <a:pt x="16530" y="11787"/>
                    </a:lnTo>
                    <a:lnTo>
                      <a:pt x="16293" y="12095"/>
                    </a:lnTo>
                    <a:lnTo>
                      <a:pt x="16158" y="12402"/>
                    </a:lnTo>
                    <a:lnTo>
                      <a:pt x="16039" y="12402"/>
                    </a:lnTo>
                    <a:lnTo>
                      <a:pt x="15837" y="12457"/>
                    </a:lnTo>
                    <a:lnTo>
                      <a:pt x="15837" y="12547"/>
                    </a:lnTo>
                    <a:lnTo>
                      <a:pt x="15803" y="12583"/>
                    </a:lnTo>
                    <a:lnTo>
                      <a:pt x="15634" y="12583"/>
                    </a:lnTo>
                    <a:lnTo>
                      <a:pt x="15634" y="12620"/>
                    </a:lnTo>
                    <a:lnTo>
                      <a:pt x="15583" y="12674"/>
                    </a:lnTo>
                    <a:lnTo>
                      <a:pt x="15144" y="12674"/>
                    </a:lnTo>
                    <a:lnTo>
                      <a:pt x="14890" y="12710"/>
                    </a:lnTo>
                    <a:lnTo>
                      <a:pt x="14941" y="14919"/>
                    </a:lnTo>
                    <a:lnTo>
                      <a:pt x="14654" y="14919"/>
                    </a:lnTo>
                    <a:lnTo>
                      <a:pt x="14654" y="14611"/>
                    </a:lnTo>
                    <a:lnTo>
                      <a:pt x="14569" y="14611"/>
                    </a:lnTo>
                    <a:lnTo>
                      <a:pt x="14569" y="14919"/>
                    </a:lnTo>
                    <a:lnTo>
                      <a:pt x="14451" y="14919"/>
                    </a:lnTo>
                    <a:lnTo>
                      <a:pt x="14366" y="14955"/>
                    </a:lnTo>
                    <a:lnTo>
                      <a:pt x="14366" y="15173"/>
                    </a:lnTo>
                    <a:lnTo>
                      <a:pt x="14113" y="15173"/>
                    </a:lnTo>
                    <a:lnTo>
                      <a:pt x="14079" y="14829"/>
                    </a:lnTo>
                    <a:lnTo>
                      <a:pt x="13994" y="14829"/>
                    </a:lnTo>
                    <a:lnTo>
                      <a:pt x="13994" y="15173"/>
                    </a:lnTo>
                    <a:lnTo>
                      <a:pt x="13825" y="15173"/>
                    </a:lnTo>
                    <a:lnTo>
                      <a:pt x="13758" y="15227"/>
                    </a:lnTo>
                    <a:lnTo>
                      <a:pt x="13673" y="15227"/>
                    </a:lnTo>
                    <a:lnTo>
                      <a:pt x="13707" y="1630"/>
                    </a:lnTo>
                    <a:lnTo>
                      <a:pt x="13217" y="579"/>
                    </a:lnTo>
                    <a:lnTo>
                      <a:pt x="12693" y="579"/>
                    </a:lnTo>
                    <a:lnTo>
                      <a:pt x="12406" y="0"/>
                    </a:lnTo>
                    <a:lnTo>
                      <a:pt x="8586" y="0"/>
                    </a:lnTo>
                    <a:lnTo>
                      <a:pt x="8586" y="579"/>
                    </a:lnTo>
                    <a:lnTo>
                      <a:pt x="7572" y="579"/>
                    </a:lnTo>
                    <a:lnTo>
                      <a:pt x="7521" y="15480"/>
                    </a:lnTo>
                    <a:lnTo>
                      <a:pt x="7403" y="15354"/>
                    </a:lnTo>
                    <a:lnTo>
                      <a:pt x="7403" y="15136"/>
                    </a:lnTo>
                    <a:lnTo>
                      <a:pt x="7369" y="13507"/>
                    </a:lnTo>
                    <a:lnTo>
                      <a:pt x="7369" y="13380"/>
                    </a:lnTo>
                    <a:lnTo>
                      <a:pt x="7251" y="13380"/>
                    </a:lnTo>
                    <a:lnTo>
                      <a:pt x="7251" y="13724"/>
                    </a:lnTo>
                    <a:lnTo>
                      <a:pt x="6828" y="13724"/>
                    </a:lnTo>
                    <a:lnTo>
                      <a:pt x="6828" y="13688"/>
                    </a:lnTo>
                    <a:lnTo>
                      <a:pt x="6744" y="13507"/>
                    </a:lnTo>
                    <a:lnTo>
                      <a:pt x="6744" y="12547"/>
                    </a:lnTo>
                    <a:lnTo>
                      <a:pt x="6625" y="12239"/>
                    </a:lnTo>
                    <a:lnTo>
                      <a:pt x="6625" y="11262"/>
                    </a:lnTo>
                    <a:lnTo>
                      <a:pt x="6389" y="10157"/>
                    </a:lnTo>
                    <a:lnTo>
                      <a:pt x="6423" y="10157"/>
                    </a:lnTo>
                    <a:lnTo>
                      <a:pt x="6423" y="9904"/>
                    </a:lnTo>
                    <a:lnTo>
                      <a:pt x="6220" y="9904"/>
                    </a:lnTo>
                    <a:lnTo>
                      <a:pt x="6220" y="10031"/>
                    </a:lnTo>
                    <a:lnTo>
                      <a:pt x="6186" y="10031"/>
                    </a:lnTo>
                    <a:lnTo>
                      <a:pt x="6186" y="10302"/>
                    </a:lnTo>
                    <a:lnTo>
                      <a:pt x="6220" y="10302"/>
                    </a:lnTo>
                    <a:lnTo>
                      <a:pt x="6051" y="11044"/>
                    </a:lnTo>
                    <a:lnTo>
                      <a:pt x="5848" y="8709"/>
                    </a:lnTo>
                    <a:lnTo>
                      <a:pt x="5932" y="8709"/>
                    </a:lnTo>
                    <a:lnTo>
                      <a:pt x="5932" y="8492"/>
                    </a:lnTo>
                    <a:lnTo>
                      <a:pt x="5814" y="8492"/>
                    </a:lnTo>
                    <a:lnTo>
                      <a:pt x="5696" y="6735"/>
                    </a:lnTo>
                    <a:lnTo>
                      <a:pt x="5763" y="6735"/>
                    </a:lnTo>
                    <a:lnTo>
                      <a:pt x="5763" y="5595"/>
                    </a:lnTo>
                    <a:lnTo>
                      <a:pt x="5408" y="5595"/>
                    </a:lnTo>
                    <a:lnTo>
                      <a:pt x="5408" y="6735"/>
                    </a:lnTo>
                    <a:lnTo>
                      <a:pt x="5476" y="6735"/>
                    </a:lnTo>
                    <a:lnTo>
                      <a:pt x="5476" y="6772"/>
                    </a:lnTo>
                    <a:lnTo>
                      <a:pt x="5358" y="8492"/>
                    </a:lnTo>
                    <a:lnTo>
                      <a:pt x="5273" y="8492"/>
                    </a:lnTo>
                    <a:lnTo>
                      <a:pt x="5273" y="8709"/>
                    </a:lnTo>
                    <a:lnTo>
                      <a:pt x="5358" y="8709"/>
                    </a:lnTo>
                    <a:lnTo>
                      <a:pt x="5155" y="11044"/>
                    </a:lnTo>
                    <a:lnTo>
                      <a:pt x="4986" y="10248"/>
                    </a:lnTo>
                    <a:lnTo>
                      <a:pt x="4986" y="10157"/>
                    </a:lnTo>
                    <a:lnTo>
                      <a:pt x="5037" y="10157"/>
                    </a:lnTo>
                    <a:lnTo>
                      <a:pt x="5037" y="9904"/>
                    </a:lnTo>
                    <a:lnTo>
                      <a:pt x="4834" y="9904"/>
                    </a:lnTo>
                    <a:lnTo>
                      <a:pt x="4834" y="10302"/>
                    </a:lnTo>
                    <a:lnTo>
                      <a:pt x="4868" y="10302"/>
                    </a:lnTo>
                    <a:lnTo>
                      <a:pt x="4665" y="11262"/>
                    </a:lnTo>
                    <a:lnTo>
                      <a:pt x="4631" y="11352"/>
                    </a:lnTo>
                    <a:lnTo>
                      <a:pt x="4631" y="12239"/>
                    </a:lnTo>
                    <a:lnTo>
                      <a:pt x="4546" y="12547"/>
                    </a:lnTo>
                    <a:lnTo>
                      <a:pt x="4546" y="13507"/>
                    </a:lnTo>
                    <a:lnTo>
                      <a:pt x="4411" y="13688"/>
                    </a:lnTo>
                    <a:lnTo>
                      <a:pt x="4411" y="13724"/>
                    </a:lnTo>
                    <a:lnTo>
                      <a:pt x="4259" y="13724"/>
                    </a:lnTo>
                    <a:lnTo>
                      <a:pt x="4259" y="13543"/>
                    </a:lnTo>
                    <a:lnTo>
                      <a:pt x="4124" y="13543"/>
                    </a:lnTo>
                    <a:lnTo>
                      <a:pt x="4124" y="12855"/>
                    </a:lnTo>
                    <a:lnTo>
                      <a:pt x="4056" y="12855"/>
                    </a:lnTo>
                    <a:lnTo>
                      <a:pt x="3803" y="10393"/>
                    </a:lnTo>
                    <a:lnTo>
                      <a:pt x="3921" y="10393"/>
                    </a:lnTo>
                    <a:lnTo>
                      <a:pt x="3921" y="9723"/>
                    </a:lnTo>
                    <a:lnTo>
                      <a:pt x="3634" y="9723"/>
                    </a:lnTo>
                    <a:lnTo>
                      <a:pt x="3634" y="10393"/>
                    </a:lnTo>
                    <a:lnTo>
                      <a:pt x="3718" y="10393"/>
                    </a:lnTo>
                    <a:lnTo>
                      <a:pt x="3515" y="12855"/>
                    </a:lnTo>
                    <a:lnTo>
                      <a:pt x="3397" y="12855"/>
                    </a:lnTo>
                    <a:lnTo>
                      <a:pt x="3397" y="13543"/>
                    </a:lnTo>
                    <a:lnTo>
                      <a:pt x="3279" y="13543"/>
                    </a:lnTo>
                    <a:lnTo>
                      <a:pt x="3279" y="13724"/>
                    </a:lnTo>
                    <a:lnTo>
                      <a:pt x="3025" y="13724"/>
                    </a:lnTo>
                    <a:lnTo>
                      <a:pt x="2941" y="13507"/>
                    </a:lnTo>
                    <a:lnTo>
                      <a:pt x="2941" y="12457"/>
                    </a:lnTo>
                    <a:lnTo>
                      <a:pt x="2907" y="12457"/>
                    </a:lnTo>
                    <a:lnTo>
                      <a:pt x="2907" y="12402"/>
                    </a:lnTo>
                    <a:lnTo>
                      <a:pt x="2856" y="12366"/>
                    </a:lnTo>
                    <a:lnTo>
                      <a:pt x="2856" y="11135"/>
                    </a:lnTo>
                    <a:lnTo>
                      <a:pt x="2823" y="11135"/>
                    </a:lnTo>
                    <a:lnTo>
                      <a:pt x="2823" y="11044"/>
                    </a:lnTo>
                    <a:lnTo>
                      <a:pt x="2789" y="11044"/>
                    </a:lnTo>
                    <a:lnTo>
                      <a:pt x="2620" y="10302"/>
                    </a:lnTo>
                    <a:lnTo>
                      <a:pt x="2654" y="10302"/>
                    </a:lnTo>
                    <a:lnTo>
                      <a:pt x="2654" y="10085"/>
                    </a:lnTo>
                    <a:lnTo>
                      <a:pt x="2620" y="10085"/>
                    </a:lnTo>
                    <a:lnTo>
                      <a:pt x="2620" y="9904"/>
                    </a:lnTo>
                    <a:lnTo>
                      <a:pt x="2417" y="9904"/>
                    </a:lnTo>
                    <a:lnTo>
                      <a:pt x="2417" y="10157"/>
                    </a:lnTo>
                    <a:lnTo>
                      <a:pt x="2451" y="10157"/>
                    </a:lnTo>
                    <a:lnTo>
                      <a:pt x="2299" y="10918"/>
                    </a:lnTo>
                    <a:lnTo>
                      <a:pt x="2079" y="8673"/>
                    </a:lnTo>
                    <a:lnTo>
                      <a:pt x="2214" y="8618"/>
                    </a:lnTo>
                    <a:lnTo>
                      <a:pt x="2214" y="8455"/>
                    </a:lnTo>
                    <a:lnTo>
                      <a:pt x="2163" y="8401"/>
                    </a:lnTo>
                    <a:lnTo>
                      <a:pt x="2079" y="8401"/>
                    </a:lnTo>
                    <a:lnTo>
                      <a:pt x="1961" y="6699"/>
                    </a:lnTo>
                    <a:lnTo>
                      <a:pt x="2045" y="6699"/>
                    </a:lnTo>
                    <a:lnTo>
                      <a:pt x="2045" y="5504"/>
                    </a:lnTo>
                    <a:lnTo>
                      <a:pt x="1673" y="5504"/>
                    </a:lnTo>
                    <a:lnTo>
                      <a:pt x="1673" y="6699"/>
                    </a:lnTo>
                    <a:lnTo>
                      <a:pt x="1758" y="6699"/>
                    </a:lnTo>
                    <a:lnTo>
                      <a:pt x="1639" y="8401"/>
                    </a:lnTo>
                    <a:lnTo>
                      <a:pt x="1521" y="8401"/>
                    </a:lnTo>
                    <a:lnTo>
                      <a:pt x="1521" y="8618"/>
                    </a:lnTo>
                    <a:lnTo>
                      <a:pt x="1589" y="8618"/>
                    </a:lnTo>
                    <a:lnTo>
                      <a:pt x="1386" y="10918"/>
                    </a:lnTo>
                    <a:lnTo>
                      <a:pt x="1268" y="10302"/>
                    </a:lnTo>
                    <a:lnTo>
                      <a:pt x="1268" y="10031"/>
                    </a:lnTo>
                    <a:lnTo>
                      <a:pt x="1183" y="10031"/>
                    </a:lnTo>
                    <a:lnTo>
                      <a:pt x="1183" y="9940"/>
                    </a:lnTo>
                    <a:lnTo>
                      <a:pt x="1099" y="9940"/>
                    </a:lnTo>
                    <a:lnTo>
                      <a:pt x="1099" y="9904"/>
                    </a:lnTo>
                    <a:lnTo>
                      <a:pt x="1099" y="9940"/>
                    </a:lnTo>
                    <a:lnTo>
                      <a:pt x="1014" y="9940"/>
                    </a:lnTo>
                    <a:lnTo>
                      <a:pt x="1014" y="10157"/>
                    </a:lnTo>
                    <a:lnTo>
                      <a:pt x="1065" y="10157"/>
                    </a:lnTo>
                    <a:lnTo>
                      <a:pt x="862" y="11044"/>
                    </a:lnTo>
                    <a:lnTo>
                      <a:pt x="777" y="11044"/>
                    </a:lnTo>
                    <a:lnTo>
                      <a:pt x="777" y="12366"/>
                    </a:lnTo>
                    <a:lnTo>
                      <a:pt x="693" y="12402"/>
                    </a:lnTo>
                    <a:lnTo>
                      <a:pt x="693" y="13507"/>
                    </a:lnTo>
                    <a:lnTo>
                      <a:pt x="575" y="13688"/>
                    </a:lnTo>
                    <a:lnTo>
                      <a:pt x="575" y="13724"/>
                    </a:lnTo>
                    <a:lnTo>
                      <a:pt x="321" y="13724"/>
                    </a:lnTo>
                    <a:lnTo>
                      <a:pt x="287" y="13507"/>
                    </a:lnTo>
                    <a:lnTo>
                      <a:pt x="287" y="13380"/>
                    </a:lnTo>
                    <a:lnTo>
                      <a:pt x="203" y="13380"/>
                    </a:lnTo>
                    <a:lnTo>
                      <a:pt x="203" y="13507"/>
                    </a:lnTo>
                    <a:lnTo>
                      <a:pt x="118" y="15136"/>
                    </a:lnTo>
                    <a:lnTo>
                      <a:pt x="118" y="15354"/>
                    </a:lnTo>
                    <a:lnTo>
                      <a:pt x="85" y="15408"/>
                    </a:lnTo>
                    <a:lnTo>
                      <a:pt x="169" y="6609"/>
                    </a:lnTo>
                    <a:lnTo>
                      <a:pt x="203" y="5540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68" name="Freeform 16"/>
              <p:cNvSpPr/>
              <p:nvPr/>
            </p:nvSpPr>
            <p:spPr>
              <a:xfrm>
                <a:off x="1065338" y="235431"/>
                <a:ext cx="531006" cy="1102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106"/>
                    </a:moveTo>
                    <a:lnTo>
                      <a:pt x="21024" y="8030"/>
                    </a:lnTo>
                    <a:lnTo>
                      <a:pt x="20703" y="8075"/>
                    </a:lnTo>
                    <a:lnTo>
                      <a:pt x="20737" y="7999"/>
                    </a:lnTo>
                    <a:lnTo>
                      <a:pt x="20246" y="7954"/>
                    </a:lnTo>
                    <a:lnTo>
                      <a:pt x="20246" y="7665"/>
                    </a:lnTo>
                    <a:lnTo>
                      <a:pt x="19839" y="7620"/>
                    </a:lnTo>
                    <a:lnTo>
                      <a:pt x="19839" y="7332"/>
                    </a:lnTo>
                    <a:lnTo>
                      <a:pt x="19433" y="7301"/>
                    </a:lnTo>
                    <a:lnTo>
                      <a:pt x="19433" y="6998"/>
                    </a:lnTo>
                    <a:lnTo>
                      <a:pt x="19010" y="6967"/>
                    </a:lnTo>
                    <a:lnTo>
                      <a:pt x="19061" y="6664"/>
                    </a:lnTo>
                    <a:lnTo>
                      <a:pt x="18519" y="6588"/>
                    </a:lnTo>
                    <a:lnTo>
                      <a:pt x="17656" y="6588"/>
                    </a:lnTo>
                    <a:lnTo>
                      <a:pt x="17046" y="6664"/>
                    </a:lnTo>
                    <a:lnTo>
                      <a:pt x="17013" y="6785"/>
                    </a:lnTo>
                    <a:lnTo>
                      <a:pt x="17013" y="6967"/>
                    </a:lnTo>
                    <a:lnTo>
                      <a:pt x="16674" y="6998"/>
                    </a:lnTo>
                    <a:lnTo>
                      <a:pt x="16606" y="7301"/>
                    </a:lnTo>
                    <a:lnTo>
                      <a:pt x="16318" y="7332"/>
                    </a:lnTo>
                    <a:lnTo>
                      <a:pt x="16234" y="7514"/>
                    </a:lnTo>
                    <a:lnTo>
                      <a:pt x="16234" y="7620"/>
                    </a:lnTo>
                    <a:lnTo>
                      <a:pt x="15895" y="7665"/>
                    </a:lnTo>
                    <a:lnTo>
                      <a:pt x="15861" y="7848"/>
                    </a:lnTo>
                    <a:lnTo>
                      <a:pt x="15861" y="7954"/>
                    </a:lnTo>
                    <a:lnTo>
                      <a:pt x="15489" y="7999"/>
                    </a:lnTo>
                    <a:lnTo>
                      <a:pt x="15455" y="8030"/>
                    </a:lnTo>
                    <a:lnTo>
                      <a:pt x="15117" y="7999"/>
                    </a:lnTo>
                    <a:lnTo>
                      <a:pt x="14219" y="8106"/>
                    </a:lnTo>
                    <a:lnTo>
                      <a:pt x="14219" y="13297"/>
                    </a:lnTo>
                    <a:lnTo>
                      <a:pt x="12950" y="13297"/>
                    </a:lnTo>
                    <a:lnTo>
                      <a:pt x="12916" y="9108"/>
                    </a:lnTo>
                    <a:lnTo>
                      <a:pt x="12916" y="8257"/>
                    </a:lnTo>
                    <a:lnTo>
                      <a:pt x="11968" y="8136"/>
                    </a:lnTo>
                    <a:lnTo>
                      <a:pt x="11680" y="8182"/>
                    </a:lnTo>
                    <a:lnTo>
                      <a:pt x="11646" y="8136"/>
                    </a:lnTo>
                    <a:lnTo>
                      <a:pt x="11308" y="8106"/>
                    </a:lnTo>
                    <a:lnTo>
                      <a:pt x="11308" y="7999"/>
                    </a:lnTo>
                    <a:lnTo>
                      <a:pt x="11189" y="7817"/>
                    </a:lnTo>
                    <a:lnTo>
                      <a:pt x="10935" y="7772"/>
                    </a:lnTo>
                    <a:lnTo>
                      <a:pt x="10935" y="7620"/>
                    </a:lnTo>
                    <a:lnTo>
                      <a:pt x="10817" y="7483"/>
                    </a:lnTo>
                    <a:lnTo>
                      <a:pt x="10580" y="7438"/>
                    </a:lnTo>
                    <a:lnTo>
                      <a:pt x="10580" y="7301"/>
                    </a:lnTo>
                    <a:lnTo>
                      <a:pt x="10445" y="7149"/>
                    </a:lnTo>
                    <a:lnTo>
                      <a:pt x="10208" y="7104"/>
                    </a:lnTo>
                    <a:lnTo>
                      <a:pt x="10157" y="6922"/>
                    </a:lnTo>
                    <a:lnTo>
                      <a:pt x="10123" y="6815"/>
                    </a:lnTo>
                    <a:lnTo>
                      <a:pt x="9463" y="6740"/>
                    </a:lnTo>
                    <a:lnTo>
                      <a:pt x="8650" y="6740"/>
                    </a:lnTo>
                    <a:lnTo>
                      <a:pt x="8159" y="6815"/>
                    </a:lnTo>
                    <a:lnTo>
                      <a:pt x="8159" y="7074"/>
                    </a:lnTo>
                    <a:lnTo>
                      <a:pt x="7787" y="7149"/>
                    </a:lnTo>
                    <a:lnTo>
                      <a:pt x="7787" y="7407"/>
                    </a:lnTo>
                    <a:lnTo>
                      <a:pt x="7381" y="7483"/>
                    </a:lnTo>
                    <a:lnTo>
                      <a:pt x="7381" y="7741"/>
                    </a:lnTo>
                    <a:lnTo>
                      <a:pt x="6957" y="7772"/>
                    </a:lnTo>
                    <a:lnTo>
                      <a:pt x="6957" y="8075"/>
                    </a:lnTo>
                    <a:lnTo>
                      <a:pt x="6517" y="8106"/>
                    </a:lnTo>
                    <a:lnTo>
                      <a:pt x="6517" y="8136"/>
                    </a:lnTo>
                    <a:lnTo>
                      <a:pt x="6466" y="8136"/>
                    </a:lnTo>
                    <a:lnTo>
                      <a:pt x="6466" y="4979"/>
                    </a:lnTo>
                    <a:lnTo>
                      <a:pt x="5451" y="4979"/>
                    </a:lnTo>
                    <a:lnTo>
                      <a:pt x="5451" y="4159"/>
                    </a:lnTo>
                    <a:lnTo>
                      <a:pt x="4469" y="4159"/>
                    </a:lnTo>
                    <a:lnTo>
                      <a:pt x="4469" y="3537"/>
                    </a:lnTo>
                    <a:lnTo>
                      <a:pt x="3403" y="3537"/>
                    </a:lnTo>
                    <a:lnTo>
                      <a:pt x="3403" y="4979"/>
                    </a:lnTo>
                    <a:lnTo>
                      <a:pt x="3030" y="4979"/>
                    </a:lnTo>
                    <a:lnTo>
                      <a:pt x="3030" y="3901"/>
                    </a:lnTo>
                    <a:lnTo>
                      <a:pt x="3064" y="3871"/>
                    </a:lnTo>
                    <a:lnTo>
                      <a:pt x="3064" y="3825"/>
                    </a:lnTo>
                    <a:lnTo>
                      <a:pt x="3030" y="3825"/>
                    </a:lnTo>
                    <a:lnTo>
                      <a:pt x="3030" y="3309"/>
                    </a:lnTo>
                    <a:lnTo>
                      <a:pt x="3064" y="3233"/>
                    </a:lnTo>
                    <a:lnTo>
                      <a:pt x="3030" y="3233"/>
                    </a:lnTo>
                    <a:lnTo>
                      <a:pt x="3030" y="2687"/>
                    </a:lnTo>
                    <a:lnTo>
                      <a:pt x="3064" y="2641"/>
                    </a:lnTo>
                    <a:lnTo>
                      <a:pt x="3064" y="2611"/>
                    </a:lnTo>
                    <a:lnTo>
                      <a:pt x="3030" y="2611"/>
                    </a:lnTo>
                    <a:lnTo>
                      <a:pt x="3030" y="1730"/>
                    </a:lnTo>
                    <a:lnTo>
                      <a:pt x="1964" y="1655"/>
                    </a:lnTo>
                    <a:lnTo>
                      <a:pt x="728" y="1579"/>
                    </a:lnTo>
                    <a:lnTo>
                      <a:pt x="491" y="1579"/>
                    </a:lnTo>
                    <a:lnTo>
                      <a:pt x="491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8106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69" name="Freeform 17"/>
              <p:cNvSpPr/>
              <p:nvPr/>
            </p:nvSpPr>
            <p:spPr>
              <a:xfrm>
                <a:off x="532253" y="-1"/>
                <a:ext cx="533087" cy="13374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3802"/>
                    </a:lnTo>
                    <a:lnTo>
                      <a:pt x="20133" y="3802"/>
                    </a:lnTo>
                    <a:lnTo>
                      <a:pt x="20133" y="3314"/>
                    </a:lnTo>
                    <a:lnTo>
                      <a:pt x="18211" y="3314"/>
                    </a:lnTo>
                    <a:lnTo>
                      <a:pt x="18211" y="1001"/>
                    </a:lnTo>
                    <a:lnTo>
                      <a:pt x="18093" y="1001"/>
                    </a:lnTo>
                    <a:lnTo>
                      <a:pt x="18093" y="1151"/>
                    </a:lnTo>
                    <a:lnTo>
                      <a:pt x="17924" y="1151"/>
                    </a:lnTo>
                    <a:lnTo>
                      <a:pt x="17924" y="0"/>
                    </a:lnTo>
                    <a:lnTo>
                      <a:pt x="17890" y="0"/>
                    </a:lnTo>
                    <a:lnTo>
                      <a:pt x="17890" y="1151"/>
                    </a:lnTo>
                    <a:lnTo>
                      <a:pt x="17756" y="1151"/>
                    </a:lnTo>
                    <a:lnTo>
                      <a:pt x="17756" y="0"/>
                    </a:lnTo>
                    <a:lnTo>
                      <a:pt x="17671" y="0"/>
                    </a:lnTo>
                    <a:lnTo>
                      <a:pt x="17671" y="1151"/>
                    </a:lnTo>
                    <a:lnTo>
                      <a:pt x="17553" y="1151"/>
                    </a:lnTo>
                    <a:lnTo>
                      <a:pt x="17553" y="0"/>
                    </a:lnTo>
                    <a:lnTo>
                      <a:pt x="17519" y="0"/>
                    </a:lnTo>
                    <a:lnTo>
                      <a:pt x="17519" y="1151"/>
                    </a:lnTo>
                    <a:lnTo>
                      <a:pt x="17385" y="1151"/>
                    </a:lnTo>
                    <a:lnTo>
                      <a:pt x="17385" y="150"/>
                    </a:lnTo>
                    <a:lnTo>
                      <a:pt x="17351" y="0"/>
                    </a:lnTo>
                    <a:lnTo>
                      <a:pt x="17317" y="0"/>
                    </a:lnTo>
                    <a:lnTo>
                      <a:pt x="17317" y="1151"/>
                    </a:lnTo>
                    <a:lnTo>
                      <a:pt x="17182" y="1151"/>
                    </a:lnTo>
                    <a:lnTo>
                      <a:pt x="17182" y="0"/>
                    </a:lnTo>
                    <a:lnTo>
                      <a:pt x="17148" y="0"/>
                    </a:lnTo>
                    <a:lnTo>
                      <a:pt x="17148" y="1151"/>
                    </a:lnTo>
                    <a:lnTo>
                      <a:pt x="17030" y="1151"/>
                    </a:lnTo>
                    <a:lnTo>
                      <a:pt x="16980" y="1001"/>
                    </a:lnTo>
                    <a:lnTo>
                      <a:pt x="16862" y="1001"/>
                    </a:lnTo>
                    <a:lnTo>
                      <a:pt x="16862" y="3802"/>
                    </a:lnTo>
                    <a:lnTo>
                      <a:pt x="16373" y="3802"/>
                    </a:lnTo>
                    <a:lnTo>
                      <a:pt x="16373" y="5040"/>
                    </a:lnTo>
                    <a:lnTo>
                      <a:pt x="16322" y="5040"/>
                    </a:lnTo>
                    <a:lnTo>
                      <a:pt x="16322" y="5165"/>
                    </a:lnTo>
                    <a:lnTo>
                      <a:pt x="15715" y="5165"/>
                    </a:lnTo>
                    <a:lnTo>
                      <a:pt x="15715" y="9230"/>
                    </a:lnTo>
                    <a:lnTo>
                      <a:pt x="13726" y="9230"/>
                    </a:lnTo>
                    <a:lnTo>
                      <a:pt x="13726" y="6441"/>
                    </a:lnTo>
                    <a:lnTo>
                      <a:pt x="12579" y="6441"/>
                    </a:lnTo>
                    <a:lnTo>
                      <a:pt x="12579" y="4828"/>
                    </a:lnTo>
                    <a:lnTo>
                      <a:pt x="12124" y="4828"/>
                    </a:lnTo>
                    <a:lnTo>
                      <a:pt x="12124" y="6441"/>
                    </a:lnTo>
                    <a:lnTo>
                      <a:pt x="10252" y="6441"/>
                    </a:lnTo>
                    <a:lnTo>
                      <a:pt x="10252" y="4828"/>
                    </a:lnTo>
                    <a:lnTo>
                      <a:pt x="9392" y="4828"/>
                    </a:lnTo>
                    <a:lnTo>
                      <a:pt x="9392" y="6441"/>
                    </a:lnTo>
                    <a:lnTo>
                      <a:pt x="8650" y="6441"/>
                    </a:lnTo>
                    <a:lnTo>
                      <a:pt x="8650" y="14946"/>
                    </a:lnTo>
                    <a:lnTo>
                      <a:pt x="8009" y="14971"/>
                    </a:lnTo>
                    <a:lnTo>
                      <a:pt x="7723" y="15009"/>
                    </a:lnTo>
                    <a:lnTo>
                      <a:pt x="7301" y="15034"/>
                    </a:lnTo>
                    <a:lnTo>
                      <a:pt x="7267" y="15034"/>
                    </a:lnTo>
                    <a:lnTo>
                      <a:pt x="7099" y="14859"/>
                    </a:lnTo>
                    <a:lnTo>
                      <a:pt x="6947" y="14759"/>
                    </a:lnTo>
                    <a:lnTo>
                      <a:pt x="6289" y="15009"/>
                    </a:lnTo>
                    <a:lnTo>
                      <a:pt x="6239" y="15096"/>
                    </a:lnTo>
                    <a:lnTo>
                      <a:pt x="6239" y="15134"/>
                    </a:lnTo>
                    <a:lnTo>
                      <a:pt x="6239" y="15009"/>
                    </a:lnTo>
                    <a:lnTo>
                      <a:pt x="5598" y="14759"/>
                    </a:lnTo>
                    <a:lnTo>
                      <a:pt x="5430" y="14859"/>
                    </a:lnTo>
                    <a:lnTo>
                      <a:pt x="5261" y="15034"/>
                    </a:lnTo>
                    <a:lnTo>
                      <a:pt x="4856" y="15009"/>
                    </a:lnTo>
                    <a:lnTo>
                      <a:pt x="4536" y="14971"/>
                    </a:lnTo>
                    <a:lnTo>
                      <a:pt x="2698" y="14921"/>
                    </a:lnTo>
                    <a:lnTo>
                      <a:pt x="2361" y="14921"/>
                    </a:lnTo>
                    <a:lnTo>
                      <a:pt x="371" y="15071"/>
                    </a:lnTo>
                    <a:lnTo>
                      <a:pt x="0" y="15134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570" name="Freeform 18"/>
              <p:cNvSpPr/>
              <p:nvPr/>
            </p:nvSpPr>
            <p:spPr>
              <a:xfrm>
                <a:off x="-1" y="43369"/>
                <a:ext cx="532255" cy="1294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917"/>
                    </a:moveTo>
                    <a:lnTo>
                      <a:pt x="19962" y="15227"/>
                    </a:lnTo>
                    <a:lnTo>
                      <a:pt x="18577" y="15667"/>
                    </a:lnTo>
                    <a:lnTo>
                      <a:pt x="17952" y="15667"/>
                    </a:lnTo>
                    <a:lnTo>
                      <a:pt x="17952" y="12771"/>
                    </a:lnTo>
                    <a:lnTo>
                      <a:pt x="15757" y="12771"/>
                    </a:lnTo>
                    <a:lnTo>
                      <a:pt x="15757" y="12060"/>
                    </a:lnTo>
                    <a:lnTo>
                      <a:pt x="15098" y="12060"/>
                    </a:lnTo>
                    <a:lnTo>
                      <a:pt x="15098" y="11336"/>
                    </a:lnTo>
                    <a:lnTo>
                      <a:pt x="13223" y="11336"/>
                    </a:lnTo>
                    <a:lnTo>
                      <a:pt x="13223" y="12060"/>
                    </a:lnTo>
                    <a:lnTo>
                      <a:pt x="12024" y="12060"/>
                    </a:lnTo>
                    <a:lnTo>
                      <a:pt x="12024" y="12771"/>
                    </a:lnTo>
                    <a:lnTo>
                      <a:pt x="11332" y="12771"/>
                    </a:lnTo>
                    <a:lnTo>
                      <a:pt x="11332" y="15292"/>
                    </a:lnTo>
                    <a:lnTo>
                      <a:pt x="11129" y="15253"/>
                    </a:lnTo>
                    <a:lnTo>
                      <a:pt x="10437" y="15357"/>
                    </a:lnTo>
                    <a:lnTo>
                      <a:pt x="9744" y="15602"/>
                    </a:lnTo>
                    <a:lnTo>
                      <a:pt x="9170" y="15977"/>
                    </a:lnTo>
                    <a:lnTo>
                      <a:pt x="8765" y="16481"/>
                    </a:lnTo>
                    <a:lnTo>
                      <a:pt x="8545" y="16921"/>
                    </a:lnTo>
                    <a:lnTo>
                      <a:pt x="5320" y="16921"/>
                    </a:lnTo>
                    <a:lnTo>
                      <a:pt x="5117" y="16985"/>
                    </a:lnTo>
                    <a:lnTo>
                      <a:pt x="5117" y="17270"/>
                    </a:lnTo>
                    <a:lnTo>
                      <a:pt x="4171" y="17231"/>
                    </a:lnTo>
                    <a:lnTo>
                      <a:pt x="4104" y="6722"/>
                    </a:lnTo>
                    <a:lnTo>
                      <a:pt x="4053" y="6722"/>
                    </a:lnTo>
                    <a:lnTo>
                      <a:pt x="3969" y="6683"/>
                    </a:lnTo>
                    <a:lnTo>
                      <a:pt x="3884" y="6683"/>
                    </a:lnTo>
                    <a:lnTo>
                      <a:pt x="3884" y="6592"/>
                    </a:lnTo>
                    <a:lnTo>
                      <a:pt x="3851" y="6554"/>
                    </a:lnTo>
                    <a:lnTo>
                      <a:pt x="3530" y="6554"/>
                    </a:lnTo>
                    <a:lnTo>
                      <a:pt x="3276" y="6528"/>
                    </a:lnTo>
                    <a:lnTo>
                      <a:pt x="3107" y="6528"/>
                    </a:lnTo>
                    <a:lnTo>
                      <a:pt x="3107" y="6463"/>
                    </a:lnTo>
                    <a:lnTo>
                      <a:pt x="3563" y="6463"/>
                    </a:lnTo>
                    <a:lnTo>
                      <a:pt x="3851" y="6437"/>
                    </a:lnTo>
                    <a:lnTo>
                      <a:pt x="4053" y="6437"/>
                    </a:lnTo>
                    <a:lnTo>
                      <a:pt x="4171" y="6399"/>
                    </a:lnTo>
                    <a:lnTo>
                      <a:pt x="4171" y="6334"/>
                    </a:lnTo>
                    <a:lnTo>
                      <a:pt x="4053" y="6308"/>
                    </a:lnTo>
                    <a:lnTo>
                      <a:pt x="3851" y="6282"/>
                    </a:lnTo>
                    <a:lnTo>
                      <a:pt x="3107" y="6282"/>
                    </a:lnTo>
                    <a:lnTo>
                      <a:pt x="3107" y="6243"/>
                    </a:lnTo>
                    <a:lnTo>
                      <a:pt x="3158" y="6243"/>
                    </a:lnTo>
                    <a:lnTo>
                      <a:pt x="3243" y="6218"/>
                    </a:lnTo>
                    <a:lnTo>
                      <a:pt x="3276" y="6218"/>
                    </a:lnTo>
                    <a:lnTo>
                      <a:pt x="3276" y="6062"/>
                    </a:lnTo>
                    <a:lnTo>
                      <a:pt x="3243" y="5933"/>
                    </a:lnTo>
                    <a:lnTo>
                      <a:pt x="3243" y="5558"/>
                    </a:lnTo>
                    <a:lnTo>
                      <a:pt x="3192" y="5520"/>
                    </a:lnTo>
                    <a:lnTo>
                      <a:pt x="3107" y="5520"/>
                    </a:lnTo>
                    <a:lnTo>
                      <a:pt x="3361" y="5520"/>
                    </a:lnTo>
                    <a:lnTo>
                      <a:pt x="3445" y="5494"/>
                    </a:lnTo>
                    <a:lnTo>
                      <a:pt x="3682" y="5494"/>
                    </a:lnTo>
                    <a:lnTo>
                      <a:pt x="3732" y="5455"/>
                    </a:lnTo>
                    <a:lnTo>
                      <a:pt x="3884" y="5403"/>
                    </a:lnTo>
                    <a:lnTo>
                      <a:pt x="3935" y="5403"/>
                    </a:lnTo>
                    <a:lnTo>
                      <a:pt x="3969" y="5364"/>
                    </a:lnTo>
                    <a:lnTo>
                      <a:pt x="3969" y="5300"/>
                    </a:lnTo>
                    <a:lnTo>
                      <a:pt x="3732" y="5209"/>
                    </a:lnTo>
                    <a:lnTo>
                      <a:pt x="3682" y="5209"/>
                    </a:lnTo>
                    <a:lnTo>
                      <a:pt x="3530" y="5183"/>
                    </a:lnTo>
                    <a:lnTo>
                      <a:pt x="3276" y="5183"/>
                    </a:lnTo>
                    <a:lnTo>
                      <a:pt x="3192" y="5145"/>
                    </a:lnTo>
                    <a:lnTo>
                      <a:pt x="3158" y="5119"/>
                    </a:lnTo>
                    <a:lnTo>
                      <a:pt x="3074" y="5080"/>
                    </a:lnTo>
                    <a:lnTo>
                      <a:pt x="3040" y="5054"/>
                    </a:lnTo>
                    <a:lnTo>
                      <a:pt x="2989" y="4990"/>
                    </a:lnTo>
                    <a:lnTo>
                      <a:pt x="2955" y="4925"/>
                    </a:lnTo>
                    <a:lnTo>
                      <a:pt x="2905" y="4899"/>
                    </a:lnTo>
                    <a:lnTo>
                      <a:pt x="2871" y="4834"/>
                    </a:lnTo>
                    <a:lnTo>
                      <a:pt x="2837" y="4834"/>
                    </a:lnTo>
                    <a:lnTo>
                      <a:pt x="2837" y="3167"/>
                    </a:lnTo>
                    <a:lnTo>
                      <a:pt x="2787" y="3141"/>
                    </a:lnTo>
                    <a:lnTo>
                      <a:pt x="2753" y="3141"/>
                    </a:lnTo>
                    <a:lnTo>
                      <a:pt x="2753" y="1887"/>
                    </a:lnTo>
                    <a:lnTo>
                      <a:pt x="2702" y="1887"/>
                    </a:lnTo>
                    <a:lnTo>
                      <a:pt x="2702" y="814"/>
                    </a:lnTo>
                    <a:lnTo>
                      <a:pt x="2668" y="814"/>
                    </a:lnTo>
                    <a:lnTo>
                      <a:pt x="2668" y="0"/>
                    </a:lnTo>
                    <a:lnTo>
                      <a:pt x="2584" y="0"/>
                    </a:lnTo>
                    <a:lnTo>
                      <a:pt x="2584" y="814"/>
                    </a:lnTo>
                    <a:lnTo>
                      <a:pt x="2550" y="840"/>
                    </a:lnTo>
                    <a:lnTo>
                      <a:pt x="2550" y="1887"/>
                    </a:lnTo>
                    <a:lnTo>
                      <a:pt x="2499" y="1887"/>
                    </a:lnTo>
                    <a:lnTo>
                      <a:pt x="2499" y="3141"/>
                    </a:lnTo>
                    <a:lnTo>
                      <a:pt x="2466" y="3167"/>
                    </a:lnTo>
                    <a:lnTo>
                      <a:pt x="2466" y="4834"/>
                    </a:lnTo>
                    <a:lnTo>
                      <a:pt x="2415" y="4834"/>
                    </a:lnTo>
                    <a:lnTo>
                      <a:pt x="2381" y="4899"/>
                    </a:lnTo>
                    <a:lnTo>
                      <a:pt x="2381" y="4964"/>
                    </a:lnTo>
                    <a:lnTo>
                      <a:pt x="2331" y="4990"/>
                    </a:lnTo>
                    <a:lnTo>
                      <a:pt x="2297" y="5054"/>
                    </a:lnTo>
                    <a:lnTo>
                      <a:pt x="2212" y="5080"/>
                    </a:lnTo>
                    <a:lnTo>
                      <a:pt x="2179" y="5119"/>
                    </a:lnTo>
                    <a:lnTo>
                      <a:pt x="2094" y="5145"/>
                    </a:lnTo>
                    <a:lnTo>
                      <a:pt x="2043" y="5183"/>
                    </a:lnTo>
                    <a:lnTo>
                      <a:pt x="1976" y="5183"/>
                    </a:lnTo>
                    <a:lnTo>
                      <a:pt x="1773" y="5209"/>
                    </a:lnTo>
                    <a:lnTo>
                      <a:pt x="1638" y="5209"/>
                    </a:lnTo>
                    <a:lnTo>
                      <a:pt x="1554" y="5235"/>
                    </a:lnTo>
                    <a:lnTo>
                      <a:pt x="1351" y="5339"/>
                    </a:lnTo>
                    <a:lnTo>
                      <a:pt x="1351" y="5429"/>
                    </a:lnTo>
                    <a:lnTo>
                      <a:pt x="1435" y="5429"/>
                    </a:lnTo>
                    <a:lnTo>
                      <a:pt x="1604" y="5494"/>
                    </a:lnTo>
                    <a:lnTo>
                      <a:pt x="1723" y="5494"/>
                    </a:lnTo>
                    <a:lnTo>
                      <a:pt x="1807" y="5520"/>
                    </a:lnTo>
                    <a:lnTo>
                      <a:pt x="2179" y="5520"/>
                    </a:lnTo>
                    <a:lnTo>
                      <a:pt x="2128" y="5558"/>
                    </a:lnTo>
                    <a:lnTo>
                      <a:pt x="2010" y="5558"/>
                    </a:lnTo>
                    <a:lnTo>
                      <a:pt x="2010" y="6218"/>
                    </a:lnTo>
                    <a:lnTo>
                      <a:pt x="2043" y="6218"/>
                    </a:lnTo>
                    <a:lnTo>
                      <a:pt x="2094" y="6243"/>
                    </a:lnTo>
                    <a:lnTo>
                      <a:pt x="2212" y="6243"/>
                    </a:lnTo>
                    <a:lnTo>
                      <a:pt x="2212" y="6282"/>
                    </a:lnTo>
                    <a:lnTo>
                      <a:pt x="1689" y="6282"/>
                    </a:lnTo>
                    <a:lnTo>
                      <a:pt x="1402" y="6308"/>
                    </a:lnTo>
                    <a:lnTo>
                      <a:pt x="1233" y="6334"/>
                    </a:lnTo>
                    <a:lnTo>
                      <a:pt x="1115" y="6334"/>
                    </a:lnTo>
                    <a:lnTo>
                      <a:pt x="1115" y="6399"/>
                    </a:lnTo>
                    <a:lnTo>
                      <a:pt x="1148" y="6437"/>
                    </a:lnTo>
                    <a:lnTo>
                      <a:pt x="1267" y="6437"/>
                    </a:lnTo>
                    <a:lnTo>
                      <a:pt x="1486" y="6463"/>
                    </a:lnTo>
                    <a:lnTo>
                      <a:pt x="2212" y="6463"/>
                    </a:lnTo>
                    <a:lnTo>
                      <a:pt x="2212" y="6528"/>
                    </a:lnTo>
                    <a:lnTo>
                      <a:pt x="2043" y="6554"/>
                    </a:lnTo>
                    <a:lnTo>
                      <a:pt x="1604" y="6554"/>
                    </a:lnTo>
                    <a:lnTo>
                      <a:pt x="1486" y="6592"/>
                    </a:lnTo>
                    <a:lnTo>
                      <a:pt x="1486" y="6722"/>
                    </a:lnTo>
                    <a:lnTo>
                      <a:pt x="1233" y="6722"/>
                    </a:lnTo>
                    <a:lnTo>
                      <a:pt x="1317" y="17205"/>
                    </a:lnTo>
                    <a:lnTo>
                      <a:pt x="456" y="17231"/>
                    </a:lnTo>
                    <a:lnTo>
                      <a:pt x="456" y="17451"/>
                    </a:lnTo>
                    <a:lnTo>
                      <a:pt x="0" y="1748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4917"/>
                    </a:lnTo>
                    <a:close/>
                    <a:moveTo>
                      <a:pt x="2128" y="6437"/>
                    </a:moveTo>
                    <a:lnTo>
                      <a:pt x="2094" y="6437"/>
                    </a:lnTo>
                    <a:lnTo>
                      <a:pt x="2128" y="6437"/>
                    </a:lnTo>
                    <a:close/>
                    <a:moveTo>
                      <a:pt x="1976" y="7342"/>
                    </a:moveTo>
                    <a:lnTo>
                      <a:pt x="2331" y="7342"/>
                    </a:lnTo>
                    <a:lnTo>
                      <a:pt x="2331" y="8480"/>
                    </a:lnTo>
                    <a:lnTo>
                      <a:pt x="2010" y="8480"/>
                    </a:lnTo>
                    <a:lnTo>
                      <a:pt x="1976" y="7342"/>
                    </a:lnTo>
                    <a:close/>
                    <a:moveTo>
                      <a:pt x="2010" y="8699"/>
                    </a:moveTo>
                    <a:lnTo>
                      <a:pt x="2331" y="8699"/>
                    </a:lnTo>
                    <a:lnTo>
                      <a:pt x="2331" y="10328"/>
                    </a:lnTo>
                    <a:lnTo>
                      <a:pt x="2010" y="10328"/>
                    </a:lnTo>
                    <a:lnTo>
                      <a:pt x="2010" y="8699"/>
                    </a:lnTo>
                    <a:close/>
                    <a:moveTo>
                      <a:pt x="2010" y="10522"/>
                    </a:moveTo>
                    <a:lnTo>
                      <a:pt x="2381" y="10522"/>
                    </a:lnTo>
                    <a:lnTo>
                      <a:pt x="2381" y="12112"/>
                    </a:lnTo>
                    <a:lnTo>
                      <a:pt x="2010" y="12112"/>
                    </a:lnTo>
                    <a:lnTo>
                      <a:pt x="2010" y="10522"/>
                    </a:lnTo>
                    <a:close/>
                    <a:moveTo>
                      <a:pt x="2010" y="12371"/>
                    </a:moveTo>
                    <a:lnTo>
                      <a:pt x="2381" y="12371"/>
                    </a:lnTo>
                    <a:lnTo>
                      <a:pt x="2381" y="13844"/>
                    </a:lnTo>
                    <a:lnTo>
                      <a:pt x="2179" y="13844"/>
                    </a:lnTo>
                    <a:lnTo>
                      <a:pt x="2043" y="13870"/>
                    </a:lnTo>
                    <a:lnTo>
                      <a:pt x="2010" y="12371"/>
                    </a:lnTo>
                    <a:close/>
                    <a:moveTo>
                      <a:pt x="2179" y="15318"/>
                    </a:moveTo>
                    <a:lnTo>
                      <a:pt x="2043" y="15357"/>
                    </a:lnTo>
                    <a:lnTo>
                      <a:pt x="2043" y="14154"/>
                    </a:lnTo>
                    <a:lnTo>
                      <a:pt x="2381" y="14154"/>
                    </a:lnTo>
                    <a:lnTo>
                      <a:pt x="2381" y="15318"/>
                    </a:lnTo>
                    <a:lnTo>
                      <a:pt x="2179" y="15318"/>
                    </a:lnTo>
                    <a:close/>
                    <a:moveTo>
                      <a:pt x="3074" y="7342"/>
                    </a:moveTo>
                    <a:lnTo>
                      <a:pt x="3327" y="7342"/>
                    </a:lnTo>
                    <a:lnTo>
                      <a:pt x="3327" y="8480"/>
                    </a:lnTo>
                    <a:lnTo>
                      <a:pt x="3074" y="8480"/>
                    </a:lnTo>
                    <a:lnTo>
                      <a:pt x="3074" y="7342"/>
                    </a:lnTo>
                    <a:close/>
                    <a:moveTo>
                      <a:pt x="3074" y="8699"/>
                    </a:moveTo>
                    <a:lnTo>
                      <a:pt x="3327" y="8699"/>
                    </a:lnTo>
                    <a:lnTo>
                      <a:pt x="3361" y="10328"/>
                    </a:lnTo>
                    <a:lnTo>
                      <a:pt x="3074" y="10328"/>
                    </a:lnTo>
                    <a:lnTo>
                      <a:pt x="3074" y="8699"/>
                    </a:lnTo>
                    <a:close/>
                    <a:moveTo>
                      <a:pt x="3074" y="10522"/>
                    </a:moveTo>
                    <a:lnTo>
                      <a:pt x="3361" y="10522"/>
                    </a:lnTo>
                    <a:lnTo>
                      <a:pt x="3361" y="12112"/>
                    </a:lnTo>
                    <a:lnTo>
                      <a:pt x="3107" y="12112"/>
                    </a:lnTo>
                    <a:lnTo>
                      <a:pt x="3074" y="10522"/>
                    </a:lnTo>
                    <a:close/>
                    <a:moveTo>
                      <a:pt x="3107" y="12371"/>
                    </a:moveTo>
                    <a:lnTo>
                      <a:pt x="3361" y="12371"/>
                    </a:lnTo>
                    <a:lnTo>
                      <a:pt x="3361" y="13844"/>
                    </a:lnTo>
                    <a:lnTo>
                      <a:pt x="3107" y="13844"/>
                    </a:lnTo>
                    <a:lnTo>
                      <a:pt x="3107" y="12371"/>
                    </a:lnTo>
                    <a:close/>
                    <a:moveTo>
                      <a:pt x="3361" y="15357"/>
                    </a:moveTo>
                    <a:lnTo>
                      <a:pt x="3107" y="15318"/>
                    </a:lnTo>
                    <a:lnTo>
                      <a:pt x="3107" y="14193"/>
                    </a:lnTo>
                    <a:lnTo>
                      <a:pt x="3361" y="14193"/>
                    </a:lnTo>
                    <a:lnTo>
                      <a:pt x="3395" y="15357"/>
                    </a:lnTo>
                    <a:lnTo>
                      <a:pt x="3361" y="15357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14377">
                  <a:defRPr sz="18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580" name="Group 25"/>
          <p:cNvGrpSpPr/>
          <p:nvPr/>
        </p:nvGrpSpPr>
        <p:grpSpPr>
          <a:xfrm>
            <a:off x="4263721" y="5213034"/>
            <a:ext cx="3649942" cy="152401"/>
            <a:chOff x="0" y="0"/>
            <a:chExt cx="3649941" cy="152400"/>
          </a:xfrm>
        </p:grpSpPr>
        <p:sp>
          <p:nvSpPr>
            <p:cNvPr id="573" name="Straight Connector 26"/>
            <p:cNvSpPr/>
            <p:nvPr/>
          </p:nvSpPr>
          <p:spPr>
            <a:xfrm>
              <a:off x="-1" y="76200"/>
              <a:ext cx="3649943" cy="0"/>
            </a:xfrm>
            <a:prstGeom prst="line">
              <a:avLst/>
            </a:prstGeom>
            <a:noFill/>
            <a:ln w="952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4" name="Oval 27"/>
            <p:cNvSpPr/>
            <p:nvPr/>
          </p:nvSpPr>
          <p:spPr>
            <a:xfrm>
              <a:off x="1294965" y="0"/>
              <a:ext cx="152401" cy="152400"/>
            </a:xfrm>
            <a:prstGeom prst="ellipse">
              <a:avLst/>
            </a:prstGeom>
            <a:solidFill>
              <a:srgbClr val="F23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5" name="Oval 28"/>
            <p:cNvSpPr/>
            <p:nvPr/>
          </p:nvSpPr>
          <p:spPr>
            <a:xfrm>
              <a:off x="1484502" y="0"/>
              <a:ext cx="152401" cy="152400"/>
            </a:xfrm>
            <a:prstGeom prst="ellipse">
              <a:avLst/>
            </a:prstGeom>
            <a:solidFill>
              <a:srgbClr val="B2D2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6" name="Oval 29"/>
            <p:cNvSpPr/>
            <p:nvPr/>
          </p:nvSpPr>
          <p:spPr>
            <a:xfrm>
              <a:off x="1669738" y="0"/>
              <a:ext cx="152401" cy="152400"/>
            </a:xfrm>
            <a:prstGeom prst="ellipse">
              <a:avLst/>
            </a:prstGeom>
            <a:solidFill>
              <a:srgbClr val="8958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7" name="Oval 30"/>
            <p:cNvSpPr/>
            <p:nvPr/>
          </p:nvSpPr>
          <p:spPr>
            <a:xfrm>
              <a:off x="1856881" y="0"/>
              <a:ext cx="152401" cy="1524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8" name="Oval 31"/>
            <p:cNvSpPr/>
            <p:nvPr/>
          </p:nvSpPr>
          <p:spPr>
            <a:xfrm>
              <a:off x="2046418" y="0"/>
              <a:ext cx="152401" cy="152400"/>
            </a:xfrm>
            <a:prstGeom prst="ellipse">
              <a:avLst/>
            </a:prstGeom>
            <a:solidFill>
              <a:srgbClr val="00BB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9" name="Oval 32"/>
            <p:cNvSpPr/>
            <p:nvPr/>
          </p:nvSpPr>
          <p:spPr>
            <a:xfrm>
              <a:off x="2231654" y="0"/>
              <a:ext cx="152401" cy="152400"/>
            </a:xfrm>
            <a:prstGeom prst="ellipse">
              <a:avLst/>
            </a:prstGeom>
            <a:solidFill>
              <a:srgbClr val="9379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381000" y="640492"/>
            <a:ext cx="11353801" cy="70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altLang="en-US" sz="4400" dirty="0">
                <a:solidFill>
                  <a:srgbClr val="C00000"/>
                </a:solidFill>
                <a:latin typeface="Garamond" pitchFamily="18" charset="0"/>
              </a:rPr>
              <a:t>Computer Aided Geometric Design (CAGD)</a:t>
            </a:r>
            <a:endParaRPr sz="4400" b="0" dirty="0">
              <a:latin typeface="+mn-ea"/>
              <a:ea typeface="+mn-ea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17E5CEA-C953-9E46-A09D-8E56A7B6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693855"/>
            <a:ext cx="80772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sz="3200" dirty="0"/>
              <a:t>Approximation Theory;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 dirty="0"/>
              <a:t>Computational Geometry;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 dirty="0"/>
              <a:t>Differential Geometry;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 dirty="0"/>
              <a:t>Curve, Surface, and Solid;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3200" dirty="0"/>
              <a:t>Computer-Aided-</a:t>
            </a:r>
            <a:r>
              <a:rPr lang="en-US" altLang="en-US" sz="3200" dirty="0">
                <a:solidFill>
                  <a:srgbClr val="FF0000"/>
                </a:solidFill>
              </a:rPr>
              <a:t>x (</a:t>
            </a:r>
            <a:r>
              <a:rPr lang="en-US" altLang="en-US" sz="3200" dirty="0" err="1">
                <a:solidFill>
                  <a:srgbClr val="FF0000"/>
                </a:solidFill>
              </a:rPr>
              <a:t>CAx</a:t>
            </a:r>
            <a:r>
              <a:rPr lang="en-US" altLang="en-US" sz="3200" dirty="0">
                <a:solidFill>
                  <a:srgbClr val="FF0000"/>
                </a:solidFill>
              </a:rPr>
              <a:t>)</a:t>
            </a:r>
            <a:r>
              <a:rPr lang="en-US" altLang="en-US" sz="3200" dirty="0"/>
              <a:t>;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A3ACB70-AA04-9740-804A-CE7A48978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092" y="3076211"/>
            <a:ext cx="2971618" cy="70557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b="1" dirty="0">
                <a:latin typeface="Garamond" pitchFamily="18" charset="0"/>
              </a:rPr>
              <a:t>Keyword:</a:t>
            </a:r>
            <a:r>
              <a:rPr lang="en-US" altLang="en-US" b="1" dirty="0">
                <a:latin typeface="Garamond" pitchFamily="18" charset="0"/>
              </a:rPr>
              <a:t> </a:t>
            </a:r>
            <a:endParaRPr lang="en-US" altLang="en-US" b="1" dirty="0">
              <a:solidFill>
                <a:srgbClr val="C00000"/>
              </a:solidFill>
              <a:latin typeface="Garamond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0C9E1C4-9D8C-E540-BC4D-968544377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1295400"/>
            <a:ext cx="1135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4000" b="1" dirty="0" err="1">
                <a:solidFill>
                  <a:srgbClr val="C00000"/>
                </a:solidFill>
                <a:latin typeface="Garamond" pitchFamily="18" charset="0"/>
              </a:rPr>
              <a:t>Rekabentuk</a:t>
            </a:r>
            <a:r>
              <a:rPr lang="en-US" altLang="en-US" sz="4000" b="1" dirty="0">
                <a:solidFill>
                  <a:srgbClr val="C00000"/>
                </a:solidFill>
                <a:latin typeface="Garamond" pitchFamily="18" charset="0"/>
              </a:rPr>
              <a:t> </a:t>
            </a:r>
            <a:r>
              <a:rPr lang="en-US" altLang="en-US" sz="4000" b="1" dirty="0" err="1">
                <a:solidFill>
                  <a:srgbClr val="C00000"/>
                </a:solidFill>
                <a:latin typeface="Garamond" pitchFamily="18" charset="0"/>
              </a:rPr>
              <a:t>Geometri</a:t>
            </a:r>
            <a:r>
              <a:rPr lang="en-US" altLang="en-US" sz="4000" b="1" dirty="0">
                <a:solidFill>
                  <a:srgbClr val="C00000"/>
                </a:solidFill>
                <a:latin typeface="Garamond" pitchFamily="18" charset="0"/>
              </a:rPr>
              <a:t> </a:t>
            </a:r>
            <a:r>
              <a:rPr lang="en-US" altLang="en-US" sz="4000" b="1" dirty="0" err="1">
                <a:solidFill>
                  <a:srgbClr val="C00000"/>
                </a:solidFill>
                <a:latin typeface="Garamond" pitchFamily="18" charset="0"/>
              </a:rPr>
              <a:t>Berbantu</a:t>
            </a:r>
            <a:r>
              <a:rPr lang="en-US" altLang="en-US" sz="4000" b="1" dirty="0">
                <a:solidFill>
                  <a:srgbClr val="C00000"/>
                </a:solidFill>
                <a:latin typeface="Garamond" pitchFamily="18" charset="0"/>
              </a:rPr>
              <a:t> </a:t>
            </a:r>
            <a:r>
              <a:rPr lang="en-US" altLang="en-US" sz="4000" b="1" dirty="0" err="1">
                <a:solidFill>
                  <a:srgbClr val="C00000"/>
                </a:solidFill>
                <a:latin typeface="Garamond" pitchFamily="18" charset="0"/>
              </a:rPr>
              <a:t>Komputer</a:t>
            </a:r>
            <a:r>
              <a:rPr lang="en-US" altLang="en-US" sz="4000" b="1" dirty="0">
                <a:solidFill>
                  <a:srgbClr val="C00000"/>
                </a:solidFill>
                <a:latin typeface="Garamond" pitchFamily="18" charset="0"/>
              </a:rPr>
              <a:t> (RGBK)</a:t>
            </a:r>
          </a:p>
        </p:txBody>
      </p:sp>
      <p:pic>
        <p:nvPicPr>
          <p:cNvPr id="9" name="Picture 2" descr="View Articles published in Computer Aided Geometric Design">
            <a:extLst>
              <a:ext uri="{FF2B5EF4-FFF2-40B4-BE49-F238E27FC236}">
                <a16:creationId xmlns:a16="http://schemas.microsoft.com/office/drawing/2014/main" id="{058383E7-B2B4-7247-8712-283E7F63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319" y="2204909"/>
            <a:ext cx="1149681" cy="157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ew Articles published in Computer-Aided Design">
            <a:extLst>
              <a:ext uri="{FF2B5EF4-FFF2-40B4-BE49-F238E27FC236}">
                <a16:creationId xmlns:a16="http://schemas.microsoft.com/office/drawing/2014/main" id="{ED5D64BD-0A69-574C-8F92-0AF9A283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78" y="2204908"/>
            <a:ext cx="1184122" cy="15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View Articles published in Journal of Computational and Applied Mathematics">
            <a:extLst>
              <a:ext uri="{FF2B5EF4-FFF2-40B4-BE49-F238E27FC236}">
                <a16:creationId xmlns:a16="http://schemas.microsoft.com/office/drawing/2014/main" id="{2324898D-AAED-584D-8CA5-1D6861359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77" y="2214992"/>
            <a:ext cx="1184123" cy="161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View Articles published in Applied Mathematics and Computation">
            <a:extLst>
              <a:ext uri="{FF2B5EF4-FFF2-40B4-BE49-F238E27FC236}">
                <a16:creationId xmlns:a16="http://schemas.microsoft.com/office/drawing/2014/main" id="{249C58DC-176B-F045-A9D7-88F2E622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118" y="2210558"/>
            <a:ext cx="1149682" cy="157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ssue Cover">
            <a:extLst>
              <a:ext uri="{FF2B5EF4-FFF2-40B4-BE49-F238E27FC236}">
                <a16:creationId xmlns:a16="http://schemas.microsoft.com/office/drawing/2014/main" id="{712A28A8-469F-2045-90B5-534CD600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226" y="2204908"/>
            <a:ext cx="1191374" cy="15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ver">
            <a:extLst>
              <a:ext uri="{FF2B5EF4-FFF2-40B4-BE49-F238E27FC236}">
                <a16:creationId xmlns:a16="http://schemas.microsoft.com/office/drawing/2014/main" id="{2B9F8624-ADA2-FB45-B87F-998ADA10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85728"/>
            <a:ext cx="1779974" cy="2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86ACEA7-50E1-A643-9483-434F4340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021" y="3970686"/>
            <a:ext cx="2043346" cy="270045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B5E6068-03C3-B948-886A-4FAAAE50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118" y="4201807"/>
            <a:ext cx="1747764" cy="226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4" name="Picture 2" descr="TOG Home">
            <a:extLst>
              <a:ext uri="{FF2B5EF4-FFF2-40B4-BE49-F238E27FC236}">
                <a16:creationId xmlns:a16="http://schemas.microsoft.com/office/drawing/2014/main" id="{AAD95FF0-4B7A-F14E-9CF8-91E91D44C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14" y="2190285"/>
            <a:ext cx="1262886" cy="16411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606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381000" y="640492"/>
            <a:ext cx="11353801" cy="70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lnSpc>
                <a:spcPct val="90000"/>
              </a:lnSpc>
              <a:defRPr sz="4000" b="1">
                <a:solidFill>
                  <a:srgbClr val="595959"/>
                </a:solidFill>
                <a:latin typeface="Fira Sans Heavy Italic"/>
                <a:ea typeface="Fira Sans Heavy Italic"/>
                <a:cs typeface="Fira Sans Heavy Italic"/>
                <a:sym typeface="Fira Sans Heavy Italic"/>
              </a:defRPr>
            </a:lvl1pPr>
          </a:lstStyle>
          <a:p>
            <a:r>
              <a:rPr lang="en-US" altLang="en-US" sz="4400" dirty="0">
                <a:solidFill>
                  <a:srgbClr val="C00000"/>
                </a:solidFill>
                <a:latin typeface="Garamond" pitchFamily="18" charset="0"/>
              </a:rPr>
              <a:t>CAGD: Malaysia</a:t>
            </a:r>
            <a:endParaRPr sz="4400" b="0" dirty="0">
              <a:latin typeface="+mn-ea"/>
              <a:ea typeface="+mn-ea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17E5CEA-C953-9E46-A09D-8E56A7B6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752600"/>
            <a:ext cx="48768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en-US" dirty="0"/>
              <a:t>USM (School of Math. Sc.); spearheaded by Prof. Dato Hasan Said / Prof. S. L. Lee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dirty="0"/>
              <a:t>CAGD Experts served at USM:</a:t>
            </a:r>
          </a:p>
          <a:p>
            <a:pPr marL="914400" lvl="1" indent="-457200" eaLnBrk="1" hangingPunct="1">
              <a:buFont typeface="Courier New" panose="02070309020205020404" pitchFamily="49" charset="0"/>
              <a:buChar char="o"/>
            </a:pPr>
            <a:r>
              <a:rPr lang="en-US" altLang="en-US" dirty="0"/>
              <a:t>T.N.T Goodman</a:t>
            </a:r>
          </a:p>
          <a:p>
            <a:pPr marL="914400" lvl="1" indent="-457200" eaLnBrk="1" hangingPunct="1">
              <a:buFont typeface="Courier New" panose="02070309020205020404" pitchFamily="49" charset="0"/>
              <a:buChar char="o"/>
            </a:pPr>
            <a:r>
              <a:rPr lang="en-US" altLang="en-US" dirty="0"/>
              <a:t>Keith Unsworth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USM Supervisor: </a:t>
            </a:r>
          </a:p>
          <a:p>
            <a:pPr marL="914400" lvl="1" indent="-457200" eaLnBrk="1" hangingPunct="1">
              <a:buFont typeface="Courier New" panose="02070309020205020404" pitchFamily="49" charset="0"/>
              <a:buChar char="o"/>
            </a:pPr>
            <a:r>
              <a:rPr lang="en-US" altLang="en-US" dirty="0"/>
              <a:t>Prof J. M. Ali</a:t>
            </a:r>
          </a:p>
          <a:p>
            <a:pPr marL="1314450" lvl="2" indent="-457200" eaLnBrk="1" hangingPunct="1">
              <a:buFont typeface="Courier New" panose="02070309020205020404" pitchFamily="49" charset="0"/>
              <a:buChar char="o"/>
            </a:pPr>
            <a:r>
              <a:rPr lang="en-US" altLang="en-US" dirty="0"/>
              <a:t>Supervised by Prof Alan Ball (CAD of British Airways)</a:t>
            </a:r>
          </a:p>
          <a:p>
            <a:pPr lvl="1" eaLnBrk="1" hangingPunct="1">
              <a:buFont typeface="Arial" charset="0"/>
              <a:buChar char="•"/>
            </a:pPr>
            <a:endParaRPr lang="en-US" altLang="en-US" dirty="0"/>
          </a:p>
        </p:txBody>
      </p:sp>
      <p:pic>
        <p:nvPicPr>
          <p:cNvPr id="17" name="Picture 2" descr="G:\IMG_0211.jpg">
            <a:extLst>
              <a:ext uri="{FF2B5EF4-FFF2-40B4-BE49-F238E27FC236}">
                <a16:creationId xmlns:a16="http://schemas.microsoft.com/office/drawing/2014/main" id="{69275531-8C15-A745-939F-A0986A58F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152" y="583299"/>
            <a:ext cx="3025631" cy="36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0F2FB9-2263-2B4C-BCC1-618AD401F873}"/>
              </a:ext>
            </a:extLst>
          </p:cNvPr>
          <p:cNvSpPr/>
          <p:nvPr/>
        </p:nvSpPr>
        <p:spPr>
          <a:xfrm>
            <a:off x="9015549" y="4201450"/>
            <a:ext cx="320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b="1" dirty="0" err="1">
                <a:solidFill>
                  <a:srgbClr val="111111"/>
                </a:solidFill>
                <a:latin typeface="PT Sans" panose="020B0503020203020204" pitchFamily="34" charset="77"/>
              </a:rPr>
              <a:t>Profesor</a:t>
            </a:r>
            <a:r>
              <a:rPr lang="en-MY" sz="1200" b="1" dirty="0">
                <a:solidFill>
                  <a:srgbClr val="111111"/>
                </a:solidFill>
                <a:latin typeface="PT Sans" panose="020B0503020203020204" pitchFamily="34" charset="77"/>
              </a:rPr>
              <a:t> Emeritus Datuk Dr Hasan Said Naib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1A21B-6592-5149-ACB7-8104BBD7A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46070"/>
            <a:ext cx="3699167" cy="5365104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F0E1DB-F2A4-2D44-BB17-66ACB23DF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152" y="4491512"/>
            <a:ext cx="3241368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pull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1696</Words>
  <Application>Microsoft Macintosh PowerPoint</Application>
  <PresentationFormat>Widescreen</PresentationFormat>
  <Paragraphs>284</Paragraphs>
  <Slides>73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95" baseType="lpstr">
      <vt:lpstr>ＭＳ Ｐゴシック</vt:lpstr>
      <vt:lpstr>Arial</vt:lpstr>
      <vt:lpstr>Calibri</vt:lpstr>
      <vt:lpstr>Calibri Light</vt:lpstr>
      <vt:lpstr>Courier New</vt:lpstr>
      <vt:lpstr>Fira Sans Bold</vt:lpstr>
      <vt:lpstr>Fira Sans ExtraBold Italic</vt:lpstr>
      <vt:lpstr>Fira Sans Heavy Italic</vt:lpstr>
      <vt:lpstr>Fira Sans SemiBold</vt:lpstr>
      <vt:lpstr>Garamond</vt:lpstr>
      <vt:lpstr>Helvetica</vt:lpstr>
      <vt:lpstr>Helvetica Light</vt:lpstr>
      <vt:lpstr>inherit</vt:lpstr>
      <vt:lpstr>Lato</vt:lpstr>
      <vt:lpstr>Neris Thin</vt:lpstr>
      <vt:lpstr>Open Sans</vt:lpstr>
      <vt:lpstr>PT Sans</vt:lpstr>
      <vt:lpstr>Tahoma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Motivation</vt:lpstr>
      <vt:lpstr>PowerPoint Presentation</vt:lpstr>
      <vt:lpstr>What’s in a surface?</vt:lpstr>
      <vt:lpstr>Whats in a surface?</vt:lpstr>
      <vt:lpstr>CA-x: Product Lifecycle</vt:lpstr>
      <vt:lpstr>Keyword: </vt:lpstr>
      <vt:lpstr>PowerPoint Presentation</vt:lpstr>
      <vt:lpstr>CAGD: History</vt:lpstr>
      <vt:lpstr>PowerPoint Presentation</vt:lpstr>
      <vt:lpstr>PowerPoint Presentation</vt:lpstr>
      <vt:lpstr>PowerPoint Presentation</vt:lpstr>
      <vt:lpstr>CAGD Precursor (past and present): Automobile industry</vt:lpstr>
      <vt:lpstr>CAGD Precursor (new): Animations/VR/AR</vt:lpstr>
      <vt:lpstr>PowerPoint Presentation</vt:lpstr>
      <vt:lpstr>PowerPoint Presentation</vt:lpstr>
      <vt:lpstr>Bezier Curves!</vt:lpstr>
      <vt:lpstr>Curve representation, which is suitable?</vt:lpstr>
      <vt:lpstr>Explicit &amp; Implicit</vt:lpstr>
      <vt:lpstr>Parametric Curves</vt:lpstr>
      <vt:lpstr>Curve controls</vt:lpstr>
      <vt:lpstr>Classifications: curve design</vt:lpstr>
      <vt:lpstr>Bézier curve</vt:lpstr>
      <vt:lpstr>de facto for CAD systems: B-Splines</vt:lpstr>
      <vt:lpstr>Ideal Curve for Design</vt:lpstr>
      <vt:lpstr>Linear Bezier Curves = a line</vt:lpstr>
      <vt:lpstr>Beziers: characteristics</vt:lpstr>
      <vt:lpstr>Beziers: general representation</vt:lpstr>
      <vt:lpstr>Beziers: characteristics</vt:lpstr>
      <vt:lpstr>Beziers: rendering using de Casteljau Algo. </vt:lpstr>
      <vt:lpstr>de Casteljau algorithm</vt:lpstr>
      <vt:lpstr>Rational Bezier: more shape control</vt:lpstr>
      <vt:lpstr>Bezier Curves: applications</vt:lpstr>
      <vt:lpstr>Continuity and Bezier control points</vt:lpstr>
      <vt:lpstr>Sneak peek: Bezier Surface. </vt:lpstr>
      <vt:lpstr>B-Splines</vt:lpstr>
      <vt:lpstr>Motivation: B-Spline Basis</vt:lpstr>
      <vt:lpstr>B-Spline Curves (Two Advantages)</vt:lpstr>
      <vt:lpstr>Bezier Vs B-spline: Something special about BSpline</vt:lpstr>
      <vt:lpstr>B-Spline Curves: degree increment</vt:lpstr>
      <vt:lpstr>B-Spline</vt:lpstr>
      <vt:lpstr>‘many parameters’ = Knots vectors</vt:lpstr>
      <vt:lpstr>How make it interpolate endpoints?</vt:lpstr>
      <vt:lpstr>B-Spline: Example 1</vt:lpstr>
      <vt:lpstr>PowerPoint Presentation</vt:lpstr>
      <vt:lpstr>PowerPoint Presentation</vt:lpstr>
      <vt:lpstr>PowerPoint Presentation</vt:lpstr>
      <vt:lpstr>B-spline’s characteristics</vt:lpstr>
      <vt:lpstr>Local control</vt:lpstr>
      <vt:lpstr>Continuity </vt:lpstr>
      <vt:lpstr>Types of B-Spline: based on knot vectors</vt:lpstr>
      <vt:lpstr>Types of knot vectors</vt:lpstr>
      <vt:lpstr>Open &amp; closed B-Spline </vt:lpstr>
      <vt:lpstr>PowerPoint Presentation</vt:lpstr>
      <vt:lpstr>NURBS curves of degree 2 to represent a circle</vt:lpstr>
      <vt:lpstr>surfaces</vt:lpstr>
      <vt:lpstr>B-Spline Surface</vt:lpstr>
      <vt:lpstr>Properties of B-Spline Surfaces</vt:lpstr>
      <vt:lpstr>Properties of NURBS Surfaces</vt:lpstr>
      <vt:lpstr>Tensor Product: NURBS</vt:lpstr>
      <vt:lpstr>surfaces</vt:lpstr>
      <vt:lpstr>Developable surface</vt:lpstr>
      <vt:lpstr>Undevelopable surfaces</vt:lpstr>
      <vt:lpstr>Undevelopable surfaces</vt:lpstr>
      <vt:lpstr>LACs</vt:lpstr>
      <vt:lpstr>LAC developed similar to design practice!</vt:lpstr>
      <vt:lpstr>PowerPoint Presentation</vt:lpstr>
      <vt:lpstr>PowerPoint Presentation</vt:lpstr>
      <vt:lpstr>PowerPoint Presentation</vt:lpstr>
      <vt:lpstr>PowerPoint Presentation</vt:lpstr>
      <vt:lpstr>Minimum variation log-aesthetic surfaces: approx. isoparametric curves into log-aesthetic curves.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Gobithaasan Rudrusamy</dc:creator>
  <cp:lastModifiedBy>Gobithaasan Rudrusamy</cp:lastModifiedBy>
  <cp:revision>140</cp:revision>
  <cp:lastPrinted>2020-08-14T00:33:43Z</cp:lastPrinted>
  <dcterms:created xsi:type="dcterms:W3CDTF">2020-08-12T23:51:00Z</dcterms:created>
  <dcterms:modified xsi:type="dcterms:W3CDTF">2020-08-14T01:03:16Z</dcterms:modified>
</cp:coreProperties>
</file>